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8" r:id="rId2"/>
    <p:sldId id="259" r:id="rId3"/>
    <p:sldId id="296" r:id="rId4"/>
    <p:sldId id="297" r:id="rId5"/>
    <p:sldId id="298" r:id="rId6"/>
    <p:sldId id="299" r:id="rId7"/>
    <p:sldId id="305" r:id="rId8"/>
    <p:sldId id="300" r:id="rId9"/>
    <p:sldId id="30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34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22" r:id="rId32"/>
    <p:sldId id="333" r:id="rId33"/>
    <p:sldId id="341" r:id="rId34"/>
    <p:sldId id="303" r:id="rId35"/>
    <p:sldId id="304" r:id="rId36"/>
    <p:sldId id="342" r:id="rId37"/>
    <p:sldId id="34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344" r:id="rId50"/>
    <p:sldId id="345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35" r:id="rId59"/>
    <p:sldId id="336" r:id="rId60"/>
    <p:sldId id="337" r:id="rId61"/>
    <p:sldId id="338" r:id="rId62"/>
    <p:sldId id="33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56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698E-A53B-422C-90F5-8114DD0E2B2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6717-2E0B-455F-B41E-68B1936B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6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6717-2E0B-455F-B41E-68B1936BDE9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59A2-4723-4BBD-B041-6A04EF9089D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B7B9-F116-425F-918C-0CC663069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2819400"/>
            <a:ext cx="8686799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CHAPTER FOUR</a:t>
            </a:r>
          </a:p>
          <a:p>
            <a:pPr algn="ct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PICTORIAL DRAWING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78" y="645902"/>
            <a:ext cx="19986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371600" y="163513"/>
            <a:ext cx="7050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3.1. Axonometric  Projection</a:t>
            </a:r>
          </a:p>
        </p:txBody>
      </p:sp>
      <p:grpSp>
        <p:nvGrpSpPr>
          <p:cNvPr id="2247" name="Group 199"/>
          <p:cNvGrpSpPr>
            <a:grpSpLocks/>
          </p:cNvGrpSpPr>
          <p:nvPr/>
        </p:nvGrpSpPr>
        <p:grpSpPr bwMode="auto">
          <a:xfrm>
            <a:off x="3143250" y="1597025"/>
            <a:ext cx="1117600" cy="1320800"/>
            <a:chOff x="1980" y="990"/>
            <a:chExt cx="704" cy="832"/>
          </a:xfrm>
        </p:grpSpPr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984" y="992"/>
              <a:ext cx="462" cy="552"/>
            </a:xfrm>
            <a:custGeom>
              <a:avLst/>
              <a:gdLst/>
              <a:ahLst/>
              <a:cxnLst>
                <a:cxn ang="0">
                  <a:pos x="0" y="552"/>
                </a:cxn>
                <a:cxn ang="0">
                  <a:pos x="0" y="138"/>
                </a:cxn>
                <a:cxn ang="0">
                  <a:pos x="462" y="0"/>
                </a:cxn>
                <a:cxn ang="0">
                  <a:pos x="462" y="426"/>
                </a:cxn>
                <a:cxn ang="0">
                  <a:pos x="0" y="552"/>
                </a:cxn>
              </a:cxnLst>
              <a:rect l="0" t="0" r="r" b="b"/>
              <a:pathLst>
                <a:path w="462" h="552">
                  <a:moveTo>
                    <a:pt x="0" y="552"/>
                  </a:moveTo>
                  <a:lnTo>
                    <a:pt x="0" y="138"/>
                  </a:lnTo>
                  <a:lnTo>
                    <a:pt x="462" y="0"/>
                  </a:lnTo>
                  <a:lnTo>
                    <a:pt x="462" y="426"/>
                  </a:lnTo>
                  <a:lnTo>
                    <a:pt x="0" y="552"/>
                  </a:lnTo>
                  <a:close/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66275"/>
                    <a:invGamma/>
                  </a:srgbClr>
                </a:gs>
                <a:gs pos="100000">
                  <a:srgbClr val="FF6600"/>
                </a:gs>
              </a:gsLst>
              <a:lin ang="2700000" scaled="1"/>
            </a:gradFill>
            <a:ln w="127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980" y="1418"/>
              <a:ext cx="700" cy="404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228" y="404"/>
                </a:cxn>
                <a:cxn ang="0">
                  <a:pos x="700" y="268"/>
                </a:cxn>
                <a:cxn ang="0">
                  <a:pos x="464" y="0"/>
                </a:cxn>
                <a:cxn ang="0">
                  <a:pos x="0" y="124"/>
                </a:cxn>
              </a:cxnLst>
              <a:rect l="0" t="0" r="r" b="b"/>
              <a:pathLst>
                <a:path w="700" h="404">
                  <a:moveTo>
                    <a:pt x="0" y="124"/>
                  </a:moveTo>
                  <a:lnTo>
                    <a:pt x="228" y="404"/>
                  </a:lnTo>
                  <a:lnTo>
                    <a:pt x="700" y="268"/>
                  </a:lnTo>
                  <a:lnTo>
                    <a:pt x="464" y="0"/>
                  </a:lnTo>
                  <a:lnTo>
                    <a:pt x="0" y="124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444" y="990"/>
              <a:ext cx="240" cy="696"/>
            </a:xfrm>
            <a:custGeom>
              <a:avLst/>
              <a:gdLst/>
              <a:ahLst/>
              <a:cxnLst>
                <a:cxn ang="0">
                  <a:pos x="240" y="696"/>
                </a:cxn>
                <a:cxn ang="0">
                  <a:pos x="0" y="428"/>
                </a:cxn>
                <a:cxn ang="0">
                  <a:pos x="0" y="0"/>
                </a:cxn>
                <a:cxn ang="0">
                  <a:pos x="236" y="280"/>
                </a:cxn>
                <a:cxn ang="0">
                  <a:pos x="240" y="696"/>
                </a:cxn>
              </a:cxnLst>
              <a:rect l="0" t="0" r="r" b="b"/>
              <a:pathLst>
                <a:path w="240" h="696">
                  <a:moveTo>
                    <a:pt x="240" y="696"/>
                  </a:moveTo>
                  <a:lnTo>
                    <a:pt x="0" y="428"/>
                  </a:lnTo>
                  <a:lnTo>
                    <a:pt x="0" y="0"/>
                  </a:lnTo>
                  <a:lnTo>
                    <a:pt x="236" y="280"/>
                  </a:lnTo>
                  <a:lnTo>
                    <a:pt x="240" y="696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56078"/>
                    <a:invGamma/>
                  </a:srgbClr>
                </a:gs>
              </a:gsLst>
              <a:lin ang="18900000" scaled="1"/>
            </a:gradFill>
            <a:ln w="127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1" name="Group 203"/>
          <p:cNvGrpSpPr>
            <a:grpSpLocks/>
          </p:cNvGrpSpPr>
          <p:nvPr/>
        </p:nvGrpSpPr>
        <p:grpSpPr bwMode="auto">
          <a:xfrm>
            <a:off x="1447800" y="2686050"/>
            <a:ext cx="1116013" cy="1295400"/>
            <a:chOff x="912" y="1676"/>
            <a:chExt cx="703" cy="816"/>
          </a:xfrm>
        </p:grpSpPr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128" y="1948"/>
              <a:ext cx="472" cy="544"/>
            </a:xfrm>
            <a:custGeom>
              <a:avLst/>
              <a:gdLst/>
              <a:ahLst/>
              <a:cxnLst>
                <a:cxn ang="0">
                  <a:pos x="472" y="416"/>
                </a:cxn>
                <a:cxn ang="0">
                  <a:pos x="472" y="0"/>
                </a:cxn>
                <a:cxn ang="0">
                  <a:pos x="0" y="132"/>
                </a:cxn>
                <a:cxn ang="0">
                  <a:pos x="0" y="544"/>
                </a:cxn>
                <a:cxn ang="0">
                  <a:pos x="472" y="416"/>
                </a:cxn>
              </a:cxnLst>
              <a:rect l="0" t="0" r="r" b="b"/>
              <a:pathLst>
                <a:path w="472" h="544">
                  <a:moveTo>
                    <a:pt x="472" y="416"/>
                  </a:moveTo>
                  <a:lnTo>
                    <a:pt x="472" y="0"/>
                  </a:lnTo>
                  <a:lnTo>
                    <a:pt x="0" y="132"/>
                  </a:lnTo>
                  <a:lnTo>
                    <a:pt x="0" y="544"/>
                  </a:lnTo>
                  <a:lnTo>
                    <a:pt x="472" y="416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912" y="1676"/>
              <a:ext cx="688" cy="404"/>
            </a:xfrm>
            <a:custGeom>
              <a:avLst/>
              <a:gdLst/>
              <a:ahLst/>
              <a:cxnLst>
                <a:cxn ang="0">
                  <a:pos x="688" y="272"/>
                </a:cxn>
                <a:cxn ang="0">
                  <a:pos x="476" y="0"/>
                </a:cxn>
                <a:cxn ang="0">
                  <a:pos x="0" y="124"/>
                </a:cxn>
                <a:cxn ang="0">
                  <a:pos x="220" y="404"/>
                </a:cxn>
                <a:cxn ang="0">
                  <a:pos x="688" y="272"/>
                </a:cxn>
              </a:cxnLst>
              <a:rect l="0" t="0" r="r" b="b"/>
              <a:pathLst>
                <a:path w="688" h="404">
                  <a:moveTo>
                    <a:pt x="688" y="272"/>
                  </a:moveTo>
                  <a:lnTo>
                    <a:pt x="476" y="0"/>
                  </a:lnTo>
                  <a:lnTo>
                    <a:pt x="0" y="124"/>
                  </a:lnTo>
                  <a:lnTo>
                    <a:pt x="220" y="404"/>
                  </a:lnTo>
                  <a:lnTo>
                    <a:pt x="688" y="27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912" y="1796"/>
              <a:ext cx="212" cy="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212" y="696"/>
                </a:cxn>
                <a:cxn ang="0">
                  <a:pos x="212" y="284"/>
                </a:cxn>
                <a:cxn ang="0">
                  <a:pos x="0" y="0"/>
                </a:cxn>
              </a:cxnLst>
              <a:rect l="0" t="0" r="r" b="b"/>
              <a:pathLst>
                <a:path w="212" h="696">
                  <a:moveTo>
                    <a:pt x="0" y="0"/>
                  </a:moveTo>
                  <a:lnTo>
                    <a:pt x="0" y="420"/>
                  </a:lnTo>
                  <a:lnTo>
                    <a:pt x="212" y="696"/>
                  </a:lnTo>
                  <a:lnTo>
                    <a:pt x="212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>
              <a:off x="1132" y="2197"/>
              <a:ext cx="483" cy="29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9" name="Group 201"/>
          <p:cNvGrpSpPr>
            <a:grpSpLocks/>
          </p:cNvGrpSpPr>
          <p:nvPr/>
        </p:nvGrpSpPr>
        <p:grpSpPr bwMode="auto">
          <a:xfrm>
            <a:off x="1790700" y="2284413"/>
            <a:ext cx="2435225" cy="1481137"/>
            <a:chOff x="1128" y="1423"/>
            <a:chExt cx="1534" cy="933"/>
          </a:xfrm>
        </p:grpSpPr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H="1">
              <a:off x="1616" y="1698"/>
              <a:ext cx="1046" cy="65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H="1">
              <a:off x="1600" y="1820"/>
              <a:ext cx="604" cy="38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>
              <a:off x="1612" y="1423"/>
              <a:ext cx="828" cy="52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H="1">
              <a:off x="1128" y="1540"/>
              <a:ext cx="864" cy="54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8" name="Group 200"/>
          <p:cNvGrpSpPr>
            <a:grpSpLocks/>
          </p:cNvGrpSpPr>
          <p:nvPr/>
        </p:nvGrpSpPr>
        <p:grpSpPr bwMode="auto">
          <a:xfrm>
            <a:off x="2873375" y="2060575"/>
            <a:ext cx="1563688" cy="1162050"/>
            <a:chOff x="1810" y="1282"/>
            <a:chExt cx="985" cy="732"/>
          </a:xfrm>
        </p:grpSpPr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1810" y="1378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8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1968" y="152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2424" y="140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2664" y="167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Oval 40"/>
            <p:cNvSpPr>
              <a:spLocks noChangeArrowheads="1"/>
            </p:cNvSpPr>
            <p:nvPr/>
          </p:nvSpPr>
          <p:spPr bwMode="auto">
            <a:xfrm>
              <a:off x="2190" y="1808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2428" y="1282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33CC33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2099" y="1802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8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2587" y="1672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8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2259" name="Group 211"/>
          <p:cNvGrpSpPr>
            <a:grpSpLocks/>
          </p:cNvGrpSpPr>
          <p:nvPr/>
        </p:nvGrpSpPr>
        <p:grpSpPr bwMode="auto">
          <a:xfrm>
            <a:off x="1085851" y="1514475"/>
            <a:ext cx="2619374" cy="1196975"/>
            <a:chOff x="863" y="878"/>
            <a:chExt cx="1650" cy="754"/>
          </a:xfrm>
        </p:grpSpPr>
        <p:sp>
          <p:nvSpPr>
            <p:cNvPr id="2173" name="Text Box 125"/>
            <p:cNvSpPr txBox="1">
              <a:spLocks noChangeArrowheads="1"/>
            </p:cNvSpPr>
            <p:nvPr/>
          </p:nvSpPr>
          <p:spPr bwMode="auto">
            <a:xfrm>
              <a:off x="863" y="878"/>
              <a:ext cx="1650" cy="3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Parallel each other &amp;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normal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to picture plane</a:t>
              </a:r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1464" y="1224"/>
              <a:ext cx="336" cy="40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" name="Freeform 20"/>
          <p:cNvSpPr>
            <a:spLocks/>
          </p:cNvSpPr>
          <p:nvPr/>
        </p:nvSpPr>
        <p:spPr bwMode="auto">
          <a:xfrm>
            <a:off x="1127125" y="1781175"/>
            <a:ext cx="1719263" cy="3246438"/>
          </a:xfrm>
          <a:custGeom>
            <a:avLst/>
            <a:gdLst/>
            <a:ahLst/>
            <a:cxnLst>
              <a:cxn ang="0">
                <a:pos x="0" y="1363"/>
              </a:cxn>
              <a:cxn ang="0">
                <a:pos x="0" y="0"/>
              </a:cxn>
              <a:cxn ang="0">
                <a:pos x="1083" y="625"/>
              </a:cxn>
              <a:cxn ang="0">
                <a:pos x="1083" y="2045"/>
              </a:cxn>
              <a:cxn ang="0">
                <a:pos x="0" y="1363"/>
              </a:cxn>
            </a:cxnLst>
            <a:rect l="0" t="0" r="r" b="b"/>
            <a:pathLst>
              <a:path w="1083" h="2045">
                <a:moveTo>
                  <a:pt x="0" y="1363"/>
                </a:moveTo>
                <a:lnTo>
                  <a:pt x="0" y="0"/>
                </a:lnTo>
                <a:lnTo>
                  <a:pt x="1083" y="625"/>
                </a:lnTo>
                <a:lnTo>
                  <a:pt x="1083" y="2045"/>
                </a:lnTo>
                <a:lnTo>
                  <a:pt x="0" y="1363"/>
                </a:lnTo>
                <a:close/>
              </a:path>
            </a:pathLst>
          </a:custGeom>
          <a:solidFill>
            <a:srgbClr val="00CC00">
              <a:alpha val="30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7" name="Group 209"/>
          <p:cNvGrpSpPr>
            <a:grpSpLocks/>
          </p:cNvGrpSpPr>
          <p:nvPr/>
        </p:nvGrpSpPr>
        <p:grpSpPr bwMode="auto">
          <a:xfrm>
            <a:off x="285750" y="2782888"/>
            <a:ext cx="1044575" cy="1223962"/>
            <a:chOff x="180" y="1977"/>
            <a:chExt cx="658" cy="771"/>
          </a:xfrm>
        </p:grpSpPr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180" y="1977"/>
              <a:ext cx="429" cy="6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Line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of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sight</a:t>
              </a:r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 flipV="1">
              <a:off x="362" y="2450"/>
              <a:ext cx="476" cy="29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0" name="Group 202"/>
          <p:cNvGrpSpPr>
            <a:grpSpLocks/>
          </p:cNvGrpSpPr>
          <p:nvPr/>
        </p:nvGrpSpPr>
        <p:grpSpPr bwMode="auto">
          <a:xfrm>
            <a:off x="1539875" y="3070225"/>
            <a:ext cx="1144588" cy="1174750"/>
            <a:chOff x="970" y="1918"/>
            <a:chExt cx="721" cy="740"/>
          </a:xfrm>
        </p:grpSpPr>
        <p:sp>
          <p:nvSpPr>
            <p:cNvPr id="2092" name="Text Box 44"/>
            <p:cNvSpPr txBox="1">
              <a:spLocks noChangeArrowheads="1"/>
            </p:cNvSpPr>
            <p:nvPr/>
          </p:nvSpPr>
          <p:spPr bwMode="auto">
            <a:xfrm>
              <a:off x="970" y="2032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093" name="Text Box 45"/>
            <p:cNvSpPr txBox="1">
              <a:spLocks noChangeArrowheads="1"/>
            </p:cNvSpPr>
            <p:nvPr/>
          </p:nvSpPr>
          <p:spPr bwMode="auto">
            <a:xfrm>
              <a:off x="1450" y="1918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094" name="Text Box 46"/>
            <p:cNvSpPr txBox="1">
              <a:spLocks noChangeArrowheads="1"/>
            </p:cNvSpPr>
            <p:nvPr/>
          </p:nvSpPr>
          <p:spPr bwMode="auto">
            <a:xfrm>
              <a:off x="991" y="2446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095" name="Text Box 47"/>
            <p:cNvSpPr txBox="1">
              <a:spLocks noChangeArrowheads="1"/>
            </p:cNvSpPr>
            <p:nvPr/>
          </p:nvSpPr>
          <p:spPr bwMode="auto">
            <a:xfrm>
              <a:off x="1483" y="2344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2096" name="Oval 48"/>
            <p:cNvSpPr>
              <a:spLocks noChangeArrowheads="1"/>
            </p:cNvSpPr>
            <p:nvPr/>
          </p:nvSpPr>
          <p:spPr bwMode="auto">
            <a:xfrm>
              <a:off x="1584" y="1934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Oval 49"/>
            <p:cNvSpPr>
              <a:spLocks noChangeArrowheads="1"/>
            </p:cNvSpPr>
            <p:nvPr/>
          </p:nvSpPr>
          <p:spPr bwMode="auto">
            <a:xfrm>
              <a:off x="1116" y="206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Oval 50"/>
            <p:cNvSpPr>
              <a:spLocks noChangeArrowheads="1"/>
            </p:cNvSpPr>
            <p:nvPr/>
          </p:nvSpPr>
          <p:spPr bwMode="auto">
            <a:xfrm>
              <a:off x="1110" y="2480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Oval 51"/>
            <p:cNvSpPr>
              <a:spLocks noChangeArrowheads="1"/>
            </p:cNvSpPr>
            <p:nvPr/>
          </p:nvSpPr>
          <p:spPr bwMode="auto">
            <a:xfrm>
              <a:off x="1584" y="2354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49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41" name="Group 149"/>
          <p:cNvGrpSpPr>
            <a:grpSpLocks/>
          </p:cNvGrpSpPr>
          <p:nvPr/>
        </p:nvGrpSpPr>
        <p:grpSpPr bwMode="auto">
          <a:xfrm>
            <a:off x="5005388" y="5264150"/>
            <a:ext cx="1193800" cy="1362075"/>
            <a:chOff x="4288" y="1584"/>
            <a:chExt cx="752" cy="858"/>
          </a:xfrm>
        </p:grpSpPr>
        <p:sp>
          <p:nvSpPr>
            <p:cNvPr id="85142" name="Freeform 150"/>
            <p:cNvSpPr>
              <a:spLocks/>
            </p:cNvSpPr>
            <p:nvPr/>
          </p:nvSpPr>
          <p:spPr bwMode="auto">
            <a:xfrm>
              <a:off x="4288" y="1794"/>
              <a:ext cx="376" cy="6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8"/>
                </a:cxn>
                <a:cxn ang="0">
                  <a:pos x="376" y="645"/>
                </a:cxn>
                <a:cxn ang="0">
                  <a:pos x="376" y="208"/>
                </a:cxn>
                <a:cxn ang="0">
                  <a:pos x="0" y="0"/>
                </a:cxn>
              </a:cxnLst>
              <a:rect l="0" t="0" r="r" b="b"/>
              <a:pathLst>
                <a:path w="376" h="645">
                  <a:moveTo>
                    <a:pt x="0" y="0"/>
                  </a:moveTo>
                  <a:lnTo>
                    <a:pt x="0" y="428"/>
                  </a:lnTo>
                  <a:lnTo>
                    <a:pt x="376" y="645"/>
                  </a:lnTo>
                  <a:lnTo>
                    <a:pt x="376" y="2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43" name="Freeform 151"/>
            <p:cNvSpPr>
              <a:spLocks/>
            </p:cNvSpPr>
            <p:nvPr/>
          </p:nvSpPr>
          <p:spPr bwMode="auto">
            <a:xfrm>
              <a:off x="4663" y="1798"/>
              <a:ext cx="373" cy="644"/>
            </a:xfrm>
            <a:custGeom>
              <a:avLst/>
              <a:gdLst/>
              <a:ahLst/>
              <a:cxnLst>
                <a:cxn ang="0">
                  <a:pos x="373" y="428"/>
                </a:cxn>
                <a:cxn ang="0">
                  <a:pos x="0" y="644"/>
                </a:cxn>
                <a:cxn ang="0">
                  <a:pos x="0" y="200"/>
                </a:cxn>
                <a:cxn ang="0">
                  <a:pos x="371" y="0"/>
                </a:cxn>
                <a:cxn ang="0">
                  <a:pos x="373" y="428"/>
                </a:cxn>
              </a:cxnLst>
              <a:rect l="0" t="0" r="r" b="b"/>
              <a:pathLst>
                <a:path w="373" h="644">
                  <a:moveTo>
                    <a:pt x="373" y="428"/>
                  </a:moveTo>
                  <a:lnTo>
                    <a:pt x="0" y="644"/>
                  </a:lnTo>
                  <a:lnTo>
                    <a:pt x="0" y="200"/>
                  </a:lnTo>
                  <a:lnTo>
                    <a:pt x="371" y="0"/>
                  </a:lnTo>
                  <a:lnTo>
                    <a:pt x="373" y="428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44" name="Freeform 152"/>
            <p:cNvSpPr>
              <a:spLocks/>
            </p:cNvSpPr>
            <p:nvPr/>
          </p:nvSpPr>
          <p:spPr bwMode="auto">
            <a:xfrm>
              <a:off x="4288" y="1584"/>
              <a:ext cx="752" cy="420"/>
            </a:xfrm>
            <a:custGeom>
              <a:avLst/>
              <a:gdLst/>
              <a:ahLst/>
              <a:cxnLst>
                <a:cxn ang="0">
                  <a:pos x="376" y="420"/>
                </a:cxn>
                <a:cxn ang="0">
                  <a:pos x="0" y="216"/>
                </a:cxn>
                <a:cxn ang="0">
                  <a:pos x="376" y="0"/>
                </a:cxn>
                <a:cxn ang="0">
                  <a:pos x="752" y="216"/>
                </a:cxn>
                <a:cxn ang="0">
                  <a:pos x="376" y="420"/>
                </a:cxn>
              </a:cxnLst>
              <a:rect l="0" t="0" r="r" b="b"/>
              <a:pathLst>
                <a:path w="752" h="420">
                  <a:moveTo>
                    <a:pt x="376" y="420"/>
                  </a:moveTo>
                  <a:lnTo>
                    <a:pt x="0" y="216"/>
                  </a:lnTo>
                  <a:lnTo>
                    <a:pt x="376" y="0"/>
                  </a:lnTo>
                  <a:lnTo>
                    <a:pt x="752" y="216"/>
                  </a:lnTo>
                  <a:lnTo>
                    <a:pt x="376" y="42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140" name="Group 148"/>
          <p:cNvGrpSpPr>
            <a:grpSpLocks/>
          </p:cNvGrpSpPr>
          <p:nvPr/>
        </p:nvGrpSpPr>
        <p:grpSpPr bwMode="auto">
          <a:xfrm>
            <a:off x="4886325" y="5319713"/>
            <a:ext cx="1257300" cy="1304925"/>
            <a:chOff x="4462" y="2322"/>
            <a:chExt cx="792" cy="822"/>
          </a:xfrm>
        </p:grpSpPr>
        <p:sp>
          <p:nvSpPr>
            <p:cNvPr id="85127" name="Freeform 135"/>
            <p:cNvSpPr>
              <a:spLocks/>
            </p:cNvSpPr>
            <p:nvPr/>
          </p:nvSpPr>
          <p:spPr bwMode="auto">
            <a:xfrm>
              <a:off x="4462" y="2553"/>
              <a:ext cx="456" cy="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8"/>
                </a:cxn>
                <a:cxn ang="0">
                  <a:pos x="456" y="588"/>
                </a:cxn>
                <a:cxn ang="0">
                  <a:pos x="456" y="114"/>
                </a:cxn>
                <a:cxn ang="0">
                  <a:pos x="0" y="0"/>
                </a:cxn>
              </a:cxnLst>
              <a:rect l="0" t="0" r="r" b="b"/>
              <a:pathLst>
                <a:path w="456" h="588">
                  <a:moveTo>
                    <a:pt x="0" y="0"/>
                  </a:moveTo>
                  <a:lnTo>
                    <a:pt x="0" y="468"/>
                  </a:lnTo>
                  <a:lnTo>
                    <a:pt x="456" y="588"/>
                  </a:lnTo>
                  <a:lnTo>
                    <a:pt x="456" y="11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6275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28" name="Freeform 136"/>
            <p:cNvSpPr>
              <a:spLocks/>
            </p:cNvSpPr>
            <p:nvPr/>
          </p:nvSpPr>
          <p:spPr bwMode="auto">
            <a:xfrm>
              <a:off x="4918" y="2442"/>
              <a:ext cx="33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0" y="222"/>
                </a:cxn>
                <a:cxn ang="0">
                  <a:pos x="336" y="0"/>
                </a:cxn>
                <a:cxn ang="0">
                  <a:pos x="336" y="474"/>
                </a:cxn>
                <a:cxn ang="0">
                  <a:pos x="0" y="702"/>
                </a:cxn>
              </a:cxnLst>
              <a:rect l="0" t="0" r="r" b="b"/>
              <a:pathLst>
                <a:path w="336" h="702">
                  <a:moveTo>
                    <a:pt x="0" y="702"/>
                  </a:moveTo>
                  <a:lnTo>
                    <a:pt x="0" y="222"/>
                  </a:lnTo>
                  <a:lnTo>
                    <a:pt x="336" y="0"/>
                  </a:lnTo>
                  <a:lnTo>
                    <a:pt x="336" y="474"/>
                  </a:lnTo>
                  <a:lnTo>
                    <a:pt x="0" y="702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29" name="Freeform 137"/>
            <p:cNvSpPr>
              <a:spLocks/>
            </p:cNvSpPr>
            <p:nvPr/>
          </p:nvSpPr>
          <p:spPr bwMode="auto">
            <a:xfrm>
              <a:off x="4465" y="2322"/>
              <a:ext cx="789" cy="342"/>
            </a:xfrm>
            <a:custGeom>
              <a:avLst/>
              <a:gdLst/>
              <a:ahLst/>
              <a:cxnLst>
                <a:cxn ang="0">
                  <a:pos x="789" y="120"/>
                </a:cxn>
                <a:cxn ang="0">
                  <a:pos x="450" y="342"/>
                </a:cxn>
                <a:cxn ang="0">
                  <a:pos x="0" y="231"/>
                </a:cxn>
                <a:cxn ang="0">
                  <a:pos x="327" y="0"/>
                </a:cxn>
                <a:cxn ang="0">
                  <a:pos x="789" y="120"/>
                </a:cxn>
              </a:cxnLst>
              <a:rect l="0" t="0" r="r" b="b"/>
              <a:pathLst>
                <a:path w="789" h="342">
                  <a:moveTo>
                    <a:pt x="789" y="120"/>
                  </a:moveTo>
                  <a:lnTo>
                    <a:pt x="450" y="342"/>
                  </a:lnTo>
                  <a:lnTo>
                    <a:pt x="0" y="231"/>
                  </a:lnTo>
                  <a:lnTo>
                    <a:pt x="327" y="0"/>
                  </a:lnTo>
                  <a:lnTo>
                    <a:pt x="789" y="12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6275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124" name="Group 132"/>
          <p:cNvGrpSpPr>
            <a:grpSpLocks/>
          </p:cNvGrpSpPr>
          <p:nvPr/>
        </p:nvGrpSpPr>
        <p:grpSpPr bwMode="auto">
          <a:xfrm>
            <a:off x="4902200" y="3454400"/>
            <a:ext cx="1193800" cy="1362075"/>
            <a:chOff x="4288" y="1584"/>
            <a:chExt cx="752" cy="858"/>
          </a:xfrm>
        </p:grpSpPr>
        <p:sp>
          <p:nvSpPr>
            <p:cNvPr id="85111" name="Freeform 119"/>
            <p:cNvSpPr>
              <a:spLocks/>
            </p:cNvSpPr>
            <p:nvPr/>
          </p:nvSpPr>
          <p:spPr bwMode="auto">
            <a:xfrm>
              <a:off x="4288" y="1794"/>
              <a:ext cx="376" cy="6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8"/>
                </a:cxn>
                <a:cxn ang="0">
                  <a:pos x="376" y="645"/>
                </a:cxn>
                <a:cxn ang="0">
                  <a:pos x="376" y="208"/>
                </a:cxn>
                <a:cxn ang="0">
                  <a:pos x="0" y="0"/>
                </a:cxn>
              </a:cxnLst>
              <a:rect l="0" t="0" r="r" b="b"/>
              <a:pathLst>
                <a:path w="376" h="645">
                  <a:moveTo>
                    <a:pt x="0" y="0"/>
                  </a:moveTo>
                  <a:lnTo>
                    <a:pt x="0" y="428"/>
                  </a:lnTo>
                  <a:lnTo>
                    <a:pt x="376" y="645"/>
                  </a:lnTo>
                  <a:lnTo>
                    <a:pt x="376" y="2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12" name="Freeform 120"/>
            <p:cNvSpPr>
              <a:spLocks/>
            </p:cNvSpPr>
            <p:nvPr/>
          </p:nvSpPr>
          <p:spPr bwMode="auto">
            <a:xfrm>
              <a:off x="4663" y="1798"/>
              <a:ext cx="373" cy="644"/>
            </a:xfrm>
            <a:custGeom>
              <a:avLst/>
              <a:gdLst/>
              <a:ahLst/>
              <a:cxnLst>
                <a:cxn ang="0">
                  <a:pos x="373" y="428"/>
                </a:cxn>
                <a:cxn ang="0">
                  <a:pos x="0" y="644"/>
                </a:cxn>
                <a:cxn ang="0">
                  <a:pos x="0" y="200"/>
                </a:cxn>
                <a:cxn ang="0">
                  <a:pos x="371" y="0"/>
                </a:cxn>
                <a:cxn ang="0">
                  <a:pos x="373" y="428"/>
                </a:cxn>
              </a:cxnLst>
              <a:rect l="0" t="0" r="r" b="b"/>
              <a:pathLst>
                <a:path w="373" h="644">
                  <a:moveTo>
                    <a:pt x="373" y="428"/>
                  </a:moveTo>
                  <a:lnTo>
                    <a:pt x="0" y="644"/>
                  </a:lnTo>
                  <a:lnTo>
                    <a:pt x="0" y="200"/>
                  </a:lnTo>
                  <a:lnTo>
                    <a:pt x="371" y="0"/>
                  </a:lnTo>
                  <a:lnTo>
                    <a:pt x="373" y="428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13" name="Freeform 121"/>
            <p:cNvSpPr>
              <a:spLocks/>
            </p:cNvSpPr>
            <p:nvPr/>
          </p:nvSpPr>
          <p:spPr bwMode="auto">
            <a:xfrm>
              <a:off x="4288" y="1584"/>
              <a:ext cx="752" cy="420"/>
            </a:xfrm>
            <a:custGeom>
              <a:avLst/>
              <a:gdLst/>
              <a:ahLst/>
              <a:cxnLst>
                <a:cxn ang="0">
                  <a:pos x="376" y="420"/>
                </a:cxn>
                <a:cxn ang="0">
                  <a:pos x="0" y="216"/>
                </a:cxn>
                <a:cxn ang="0">
                  <a:pos x="376" y="0"/>
                </a:cxn>
                <a:cxn ang="0">
                  <a:pos x="752" y="216"/>
                </a:cxn>
                <a:cxn ang="0">
                  <a:pos x="376" y="420"/>
                </a:cxn>
              </a:cxnLst>
              <a:rect l="0" t="0" r="r" b="b"/>
              <a:pathLst>
                <a:path w="752" h="420">
                  <a:moveTo>
                    <a:pt x="376" y="420"/>
                  </a:moveTo>
                  <a:lnTo>
                    <a:pt x="0" y="216"/>
                  </a:lnTo>
                  <a:lnTo>
                    <a:pt x="376" y="0"/>
                  </a:lnTo>
                  <a:lnTo>
                    <a:pt x="752" y="216"/>
                  </a:lnTo>
                  <a:lnTo>
                    <a:pt x="376" y="42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371600" y="163513"/>
            <a:ext cx="60943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Axonometric  Projection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3049588" y="1150938"/>
            <a:ext cx="405072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Type of axonometric drawing</a:t>
            </a:r>
          </a:p>
        </p:txBody>
      </p:sp>
      <p:grpSp>
        <p:nvGrpSpPr>
          <p:cNvPr id="85125" name="Group 133"/>
          <p:cNvGrpSpPr>
            <a:grpSpLocks/>
          </p:cNvGrpSpPr>
          <p:nvPr/>
        </p:nvGrpSpPr>
        <p:grpSpPr bwMode="auto">
          <a:xfrm>
            <a:off x="4759325" y="3508375"/>
            <a:ext cx="1257300" cy="1304925"/>
            <a:chOff x="2998" y="2114"/>
            <a:chExt cx="792" cy="822"/>
          </a:xfrm>
        </p:grpSpPr>
        <p:sp>
          <p:nvSpPr>
            <p:cNvPr id="85029" name="Freeform 37"/>
            <p:cNvSpPr>
              <a:spLocks/>
            </p:cNvSpPr>
            <p:nvPr/>
          </p:nvSpPr>
          <p:spPr bwMode="auto">
            <a:xfrm>
              <a:off x="2998" y="2345"/>
              <a:ext cx="456" cy="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8"/>
                </a:cxn>
                <a:cxn ang="0">
                  <a:pos x="456" y="588"/>
                </a:cxn>
                <a:cxn ang="0">
                  <a:pos x="456" y="114"/>
                </a:cxn>
                <a:cxn ang="0">
                  <a:pos x="0" y="0"/>
                </a:cxn>
              </a:cxnLst>
              <a:rect l="0" t="0" r="r" b="b"/>
              <a:pathLst>
                <a:path w="456" h="588">
                  <a:moveTo>
                    <a:pt x="0" y="0"/>
                  </a:moveTo>
                  <a:lnTo>
                    <a:pt x="0" y="468"/>
                  </a:lnTo>
                  <a:lnTo>
                    <a:pt x="456" y="588"/>
                  </a:lnTo>
                  <a:lnTo>
                    <a:pt x="456" y="11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6275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Freeform 38"/>
            <p:cNvSpPr>
              <a:spLocks/>
            </p:cNvSpPr>
            <p:nvPr/>
          </p:nvSpPr>
          <p:spPr bwMode="auto">
            <a:xfrm>
              <a:off x="3454" y="2234"/>
              <a:ext cx="336" cy="702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0" y="222"/>
                </a:cxn>
                <a:cxn ang="0">
                  <a:pos x="336" y="0"/>
                </a:cxn>
                <a:cxn ang="0">
                  <a:pos x="336" y="474"/>
                </a:cxn>
                <a:cxn ang="0">
                  <a:pos x="0" y="702"/>
                </a:cxn>
              </a:cxnLst>
              <a:rect l="0" t="0" r="r" b="b"/>
              <a:pathLst>
                <a:path w="336" h="702">
                  <a:moveTo>
                    <a:pt x="0" y="702"/>
                  </a:moveTo>
                  <a:lnTo>
                    <a:pt x="0" y="222"/>
                  </a:lnTo>
                  <a:lnTo>
                    <a:pt x="336" y="0"/>
                  </a:lnTo>
                  <a:lnTo>
                    <a:pt x="336" y="474"/>
                  </a:lnTo>
                  <a:lnTo>
                    <a:pt x="0" y="702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Freeform 39"/>
            <p:cNvSpPr>
              <a:spLocks/>
            </p:cNvSpPr>
            <p:nvPr/>
          </p:nvSpPr>
          <p:spPr bwMode="auto">
            <a:xfrm>
              <a:off x="3001" y="2114"/>
              <a:ext cx="789" cy="342"/>
            </a:xfrm>
            <a:custGeom>
              <a:avLst/>
              <a:gdLst/>
              <a:ahLst/>
              <a:cxnLst>
                <a:cxn ang="0">
                  <a:pos x="789" y="120"/>
                </a:cxn>
                <a:cxn ang="0">
                  <a:pos x="450" y="342"/>
                </a:cxn>
                <a:cxn ang="0">
                  <a:pos x="0" y="231"/>
                </a:cxn>
                <a:cxn ang="0">
                  <a:pos x="327" y="0"/>
                </a:cxn>
                <a:cxn ang="0">
                  <a:pos x="789" y="120"/>
                </a:cxn>
              </a:cxnLst>
              <a:rect l="0" t="0" r="r" b="b"/>
              <a:pathLst>
                <a:path w="789" h="342">
                  <a:moveTo>
                    <a:pt x="789" y="120"/>
                  </a:moveTo>
                  <a:lnTo>
                    <a:pt x="450" y="342"/>
                  </a:lnTo>
                  <a:lnTo>
                    <a:pt x="0" y="231"/>
                  </a:lnTo>
                  <a:lnTo>
                    <a:pt x="327" y="0"/>
                  </a:lnTo>
                  <a:lnTo>
                    <a:pt x="789" y="12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6275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Oval 40"/>
            <p:cNvSpPr>
              <a:spLocks noChangeArrowheads="1"/>
            </p:cNvSpPr>
            <p:nvPr/>
          </p:nvSpPr>
          <p:spPr bwMode="auto">
            <a:xfrm>
              <a:off x="3296" y="2294"/>
              <a:ext cx="312" cy="3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349" y="2124"/>
              <a:ext cx="18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3201" y="2456"/>
              <a:ext cx="19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3565" y="2408"/>
              <a:ext cx="18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5036" name="Freeform 44"/>
            <p:cNvSpPr>
              <a:spLocks/>
            </p:cNvSpPr>
            <p:nvPr/>
          </p:nvSpPr>
          <p:spPr bwMode="auto">
            <a:xfrm>
              <a:off x="3587" y="2368"/>
              <a:ext cx="36" cy="48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0" y="0"/>
                </a:cxn>
                <a:cxn ang="0">
                  <a:pos x="36" y="39"/>
                </a:cxn>
              </a:cxnLst>
              <a:rect l="0" t="0" r="r" b="b"/>
              <a:pathLst>
                <a:path w="36" h="48">
                  <a:moveTo>
                    <a:pt x="6" y="48"/>
                  </a:moveTo>
                  <a:lnTo>
                    <a:pt x="0" y="0"/>
                  </a:lnTo>
                  <a:lnTo>
                    <a:pt x="36" y="39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Freeform 45"/>
            <p:cNvSpPr>
              <a:spLocks/>
            </p:cNvSpPr>
            <p:nvPr/>
          </p:nvSpPr>
          <p:spPr bwMode="auto">
            <a:xfrm>
              <a:off x="3455" y="2584"/>
              <a:ext cx="39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1"/>
                </a:cxn>
                <a:cxn ang="0">
                  <a:pos x="39" y="36"/>
                </a:cxn>
              </a:cxnLst>
              <a:rect l="0" t="0" r="r" b="b"/>
              <a:pathLst>
                <a:path w="39" h="36">
                  <a:moveTo>
                    <a:pt x="33" y="0"/>
                  </a:moveTo>
                  <a:lnTo>
                    <a:pt x="0" y="21"/>
                  </a:lnTo>
                  <a:lnTo>
                    <a:pt x="39" y="36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Freeform 46"/>
            <p:cNvSpPr>
              <a:spLocks/>
            </p:cNvSpPr>
            <p:nvPr/>
          </p:nvSpPr>
          <p:spPr bwMode="auto">
            <a:xfrm>
              <a:off x="3299" y="2360"/>
              <a:ext cx="38" cy="5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3"/>
                </a:cxn>
                <a:cxn ang="0">
                  <a:pos x="38" y="12"/>
                </a:cxn>
              </a:cxnLst>
              <a:rect l="0" t="0" r="r" b="b"/>
              <a:pathLst>
                <a:path w="38" h="53">
                  <a:moveTo>
                    <a:pt x="2" y="0"/>
                  </a:moveTo>
                  <a:lnTo>
                    <a:pt x="0" y="53"/>
                  </a:lnTo>
                  <a:lnTo>
                    <a:pt x="38" y="12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Freeform 47"/>
            <p:cNvSpPr>
              <a:spLocks/>
            </p:cNvSpPr>
            <p:nvPr/>
          </p:nvSpPr>
          <p:spPr bwMode="auto">
            <a:xfrm>
              <a:off x="3542" y="2320"/>
              <a:ext cx="42" cy="4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2" y="48"/>
                </a:cxn>
                <a:cxn ang="0">
                  <a:pos x="30" y="0"/>
                </a:cxn>
              </a:cxnLst>
              <a:rect l="0" t="0" r="r" b="b"/>
              <a:pathLst>
                <a:path w="42" h="48">
                  <a:moveTo>
                    <a:pt x="0" y="21"/>
                  </a:moveTo>
                  <a:lnTo>
                    <a:pt x="42" y="48"/>
                  </a:lnTo>
                  <a:lnTo>
                    <a:pt x="3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Freeform 48"/>
            <p:cNvSpPr>
              <a:spLocks/>
            </p:cNvSpPr>
            <p:nvPr/>
          </p:nvSpPr>
          <p:spPr bwMode="auto">
            <a:xfrm>
              <a:off x="3277" y="2417"/>
              <a:ext cx="36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0" y="0"/>
                </a:cxn>
                <a:cxn ang="0">
                  <a:pos x="36" y="51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20" y="0"/>
                  </a:lnTo>
                  <a:lnTo>
                    <a:pt x="36" y="51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Freeform 49"/>
            <p:cNvSpPr>
              <a:spLocks/>
            </p:cNvSpPr>
            <p:nvPr/>
          </p:nvSpPr>
          <p:spPr bwMode="auto">
            <a:xfrm>
              <a:off x="3407" y="2581"/>
              <a:ext cx="45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5" y="24"/>
                </a:cxn>
                <a:cxn ang="0">
                  <a:pos x="0" y="36"/>
                </a:cxn>
              </a:cxnLst>
              <a:rect l="0" t="0" r="r" b="b"/>
              <a:pathLst>
                <a:path w="45" h="36">
                  <a:moveTo>
                    <a:pt x="3" y="0"/>
                  </a:moveTo>
                  <a:lnTo>
                    <a:pt x="45" y="24"/>
                  </a:lnTo>
                  <a:lnTo>
                    <a:pt x="0" y="36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42" name="Text Box 50"/>
          <p:cNvSpPr txBox="1">
            <a:spLocks noChangeArrowheads="1"/>
          </p:cNvSpPr>
          <p:nvPr/>
        </p:nvSpPr>
        <p:spPr bwMode="auto">
          <a:xfrm>
            <a:off x="3165475" y="3916363"/>
            <a:ext cx="140775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Dimetric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6248400" y="3897313"/>
            <a:ext cx="2741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angles are equal.</a:t>
            </a:r>
          </a:p>
        </p:txBody>
      </p:sp>
      <p:grpSp>
        <p:nvGrpSpPr>
          <p:cNvPr id="85147" name="Group 155"/>
          <p:cNvGrpSpPr>
            <a:grpSpLocks/>
          </p:cNvGrpSpPr>
          <p:nvPr/>
        </p:nvGrpSpPr>
        <p:grpSpPr bwMode="auto">
          <a:xfrm>
            <a:off x="4889500" y="5351463"/>
            <a:ext cx="1304925" cy="1277937"/>
            <a:chOff x="3080" y="3123"/>
            <a:chExt cx="822" cy="805"/>
          </a:xfrm>
        </p:grpSpPr>
        <p:sp>
          <p:nvSpPr>
            <p:cNvPr id="85045" name="Freeform 53"/>
            <p:cNvSpPr>
              <a:spLocks/>
            </p:cNvSpPr>
            <p:nvPr/>
          </p:nvSpPr>
          <p:spPr bwMode="auto">
            <a:xfrm>
              <a:off x="3080" y="3328"/>
              <a:ext cx="453" cy="594"/>
            </a:xfrm>
            <a:custGeom>
              <a:avLst/>
              <a:gdLst/>
              <a:ahLst/>
              <a:cxnLst>
                <a:cxn ang="0">
                  <a:pos x="453" y="594"/>
                </a:cxn>
                <a:cxn ang="0">
                  <a:pos x="0" y="477"/>
                </a:cxn>
                <a:cxn ang="0">
                  <a:pos x="0" y="0"/>
                </a:cxn>
                <a:cxn ang="0">
                  <a:pos x="453" y="123"/>
                </a:cxn>
                <a:cxn ang="0">
                  <a:pos x="453" y="594"/>
                </a:cxn>
              </a:cxnLst>
              <a:rect l="0" t="0" r="r" b="b"/>
              <a:pathLst>
                <a:path w="453" h="594">
                  <a:moveTo>
                    <a:pt x="453" y="594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453" y="123"/>
                  </a:lnTo>
                  <a:lnTo>
                    <a:pt x="453" y="594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6275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Text Box 58"/>
            <p:cNvSpPr txBox="1">
              <a:spLocks noChangeArrowheads="1"/>
            </p:cNvSpPr>
            <p:nvPr/>
          </p:nvSpPr>
          <p:spPr bwMode="auto">
            <a:xfrm>
              <a:off x="3281" y="3455"/>
              <a:ext cx="19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grpSp>
          <p:nvGrpSpPr>
            <p:cNvPr id="85145" name="Group 153"/>
            <p:cNvGrpSpPr>
              <a:grpSpLocks/>
            </p:cNvGrpSpPr>
            <p:nvPr/>
          </p:nvGrpSpPr>
          <p:grpSpPr bwMode="auto">
            <a:xfrm>
              <a:off x="3080" y="3123"/>
              <a:ext cx="822" cy="805"/>
              <a:chOff x="3080" y="3123"/>
              <a:chExt cx="822" cy="805"/>
            </a:xfrm>
          </p:grpSpPr>
          <p:sp>
            <p:nvSpPr>
              <p:cNvPr id="85046" name="Freeform 54"/>
              <p:cNvSpPr>
                <a:spLocks/>
              </p:cNvSpPr>
              <p:nvPr/>
            </p:nvSpPr>
            <p:spPr bwMode="auto">
              <a:xfrm>
                <a:off x="3533" y="3304"/>
                <a:ext cx="366" cy="624"/>
              </a:xfrm>
              <a:custGeom>
                <a:avLst/>
                <a:gdLst/>
                <a:ahLst/>
                <a:cxnLst>
                  <a:cxn ang="0">
                    <a:pos x="366" y="471"/>
                  </a:cxn>
                  <a:cxn ang="0">
                    <a:pos x="0" y="624"/>
                  </a:cxn>
                  <a:cxn ang="0">
                    <a:pos x="0" y="147"/>
                  </a:cxn>
                  <a:cxn ang="0">
                    <a:pos x="366" y="0"/>
                  </a:cxn>
                  <a:cxn ang="0">
                    <a:pos x="366" y="471"/>
                  </a:cxn>
                </a:cxnLst>
                <a:rect l="0" t="0" r="r" b="b"/>
                <a:pathLst>
                  <a:path w="366" h="624">
                    <a:moveTo>
                      <a:pt x="366" y="471"/>
                    </a:moveTo>
                    <a:lnTo>
                      <a:pt x="0" y="624"/>
                    </a:lnTo>
                    <a:lnTo>
                      <a:pt x="0" y="147"/>
                    </a:lnTo>
                    <a:lnTo>
                      <a:pt x="366" y="0"/>
                    </a:lnTo>
                    <a:lnTo>
                      <a:pt x="366" y="4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7" name="Freeform 55"/>
              <p:cNvSpPr>
                <a:spLocks/>
              </p:cNvSpPr>
              <p:nvPr/>
            </p:nvSpPr>
            <p:spPr bwMode="auto">
              <a:xfrm>
                <a:off x="3080" y="3181"/>
                <a:ext cx="822" cy="270"/>
              </a:xfrm>
              <a:custGeom>
                <a:avLst/>
                <a:gdLst/>
                <a:ahLst/>
                <a:cxnLst>
                  <a:cxn ang="0">
                    <a:pos x="453" y="270"/>
                  </a:cxn>
                  <a:cxn ang="0">
                    <a:pos x="0" y="147"/>
                  </a:cxn>
                  <a:cxn ang="0">
                    <a:pos x="360" y="0"/>
                  </a:cxn>
                  <a:cxn ang="0">
                    <a:pos x="822" y="120"/>
                  </a:cxn>
                  <a:cxn ang="0">
                    <a:pos x="453" y="270"/>
                  </a:cxn>
                </a:cxnLst>
                <a:rect l="0" t="0" r="r" b="b"/>
                <a:pathLst>
                  <a:path w="822" h="270">
                    <a:moveTo>
                      <a:pt x="453" y="270"/>
                    </a:moveTo>
                    <a:lnTo>
                      <a:pt x="0" y="147"/>
                    </a:lnTo>
                    <a:lnTo>
                      <a:pt x="360" y="0"/>
                    </a:lnTo>
                    <a:lnTo>
                      <a:pt x="822" y="120"/>
                    </a:lnTo>
                    <a:lnTo>
                      <a:pt x="453" y="27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>
                      <a:gamma/>
                      <a:shade val="6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auto">
              <a:xfrm>
                <a:off x="3376" y="3293"/>
                <a:ext cx="312" cy="312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9" name="Text Box 57"/>
              <p:cNvSpPr txBox="1">
                <a:spLocks noChangeArrowheads="1"/>
              </p:cNvSpPr>
              <p:nvPr/>
            </p:nvSpPr>
            <p:spPr bwMode="auto">
              <a:xfrm>
                <a:off x="3429" y="3123"/>
                <a:ext cx="187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85051" name="Text Box 59"/>
              <p:cNvSpPr txBox="1">
                <a:spLocks noChangeArrowheads="1"/>
              </p:cNvSpPr>
              <p:nvPr/>
            </p:nvSpPr>
            <p:spPr bwMode="auto">
              <a:xfrm>
                <a:off x="3645" y="3407"/>
                <a:ext cx="187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85052" name="Freeform 60"/>
              <p:cNvSpPr>
                <a:spLocks/>
              </p:cNvSpPr>
              <p:nvPr/>
            </p:nvSpPr>
            <p:spPr bwMode="auto">
              <a:xfrm>
                <a:off x="3667" y="3370"/>
                <a:ext cx="36" cy="4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0" y="0"/>
                  </a:cxn>
                  <a:cxn ang="0">
                    <a:pos x="36" y="39"/>
                  </a:cxn>
                </a:cxnLst>
                <a:rect l="0" t="0" r="r" b="b"/>
                <a:pathLst>
                  <a:path w="36" h="48">
                    <a:moveTo>
                      <a:pt x="6" y="48"/>
                    </a:moveTo>
                    <a:lnTo>
                      <a:pt x="0" y="0"/>
                    </a:lnTo>
                    <a:lnTo>
                      <a:pt x="36" y="39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3" name="Freeform 61"/>
              <p:cNvSpPr>
                <a:spLocks/>
              </p:cNvSpPr>
              <p:nvPr/>
            </p:nvSpPr>
            <p:spPr bwMode="auto">
              <a:xfrm>
                <a:off x="3535" y="3583"/>
                <a:ext cx="39" cy="3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1"/>
                  </a:cxn>
                  <a:cxn ang="0">
                    <a:pos x="39" y="36"/>
                  </a:cxn>
                </a:cxnLst>
                <a:rect l="0" t="0" r="r" b="b"/>
                <a:pathLst>
                  <a:path w="39" h="36">
                    <a:moveTo>
                      <a:pt x="33" y="0"/>
                    </a:moveTo>
                    <a:lnTo>
                      <a:pt x="0" y="21"/>
                    </a:lnTo>
                    <a:lnTo>
                      <a:pt x="39" y="36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4" name="Freeform 62"/>
              <p:cNvSpPr>
                <a:spLocks/>
              </p:cNvSpPr>
              <p:nvPr/>
            </p:nvSpPr>
            <p:spPr bwMode="auto">
              <a:xfrm>
                <a:off x="3379" y="3359"/>
                <a:ext cx="38" cy="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3"/>
                  </a:cxn>
                  <a:cxn ang="0">
                    <a:pos x="38" y="12"/>
                  </a:cxn>
                </a:cxnLst>
                <a:rect l="0" t="0" r="r" b="b"/>
                <a:pathLst>
                  <a:path w="38" h="53">
                    <a:moveTo>
                      <a:pt x="2" y="0"/>
                    </a:moveTo>
                    <a:lnTo>
                      <a:pt x="0" y="53"/>
                    </a:lnTo>
                    <a:lnTo>
                      <a:pt x="38" y="12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5" name="Freeform 63"/>
              <p:cNvSpPr>
                <a:spLocks/>
              </p:cNvSpPr>
              <p:nvPr/>
            </p:nvSpPr>
            <p:spPr bwMode="auto">
              <a:xfrm>
                <a:off x="3625" y="3322"/>
                <a:ext cx="42" cy="4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2" y="48"/>
                  </a:cxn>
                  <a:cxn ang="0">
                    <a:pos x="30" y="0"/>
                  </a:cxn>
                </a:cxnLst>
                <a:rect l="0" t="0" r="r" b="b"/>
                <a:pathLst>
                  <a:path w="42" h="48">
                    <a:moveTo>
                      <a:pt x="0" y="21"/>
                    </a:moveTo>
                    <a:lnTo>
                      <a:pt x="42" y="48"/>
                    </a:lnTo>
                    <a:lnTo>
                      <a:pt x="30" y="0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6" name="Freeform 64"/>
              <p:cNvSpPr>
                <a:spLocks/>
              </p:cNvSpPr>
              <p:nvPr/>
            </p:nvSpPr>
            <p:spPr bwMode="auto">
              <a:xfrm>
                <a:off x="3357" y="3416"/>
                <a:ext cx="36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20" y="0"/>
                  </a:cxn>
                  <a:cxn ang="0">
                    <a:pos x="36" y="51"/>
                  </a:cxn>
                </a:cxnLst>
                <a:rect l="0" t="0" r="r" b="b"/>
                <a:pathLst>
                  <a:path w="36" h="60">
                    <a:moveTo>
                      <a:pt x="0" y="60"/>
                    </a:moveTo>
                    <a:lnTo>
                      <a:pt x="20" y="0"/>
                    </a:lnTo>
                    <a:lnTo>
                      <a:pt x="36" y="51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Freeform 65"/>
              <p:cNvSpPr>
                <a:spLocks/>
              </p:cNvSpPr>
              <p:nvPr/>
            </p:nvSpPr>
            <p:spPr bwMode="auto">
              <a:xfrm>
                <a:off x="3487" y="3580"/>
                <a:ext cx="45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5" y="24"/>
                  </a:cxn>
                  <a:cxn ang="0">
                    <a:pos x="0" y="36"/>
                  </a:cxn>
                </a:cxnLst>
                <a:rect l="0" t="0" r="r" b="b"/>
                <a:pathLst>
                  <a:path w="45" h="36">
                    <a:moveTo>
                      <a:pt x="3" y="0"/>
                    </a:moveTo>
                    <a:lnTo>
                      <a:pt x="45" y="24"/>
                    </a:lnTo>
                    <a:lnTo>
                      <a:pt x="0" y="36"/>
                    </a:lnTo>
                  </a:path>
                </a:pathLst>
              </a:custGeom>
              <a:noFill/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058" name="Text Box 66"/>
          <p:cNvSpPr txBox="1">
            <a:spLocks noChangeArrowheads="1"/>
          </p:cNvSpPr>
          <p:nvPr/>
        </p:nvSpPr>
        <p:spPr bwMode="auto">
          <a:xfrm>
            <a:off x="3221038" y="5743575"/>
            <a:ext cx="1483483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Trimetric</a:t>
            </a:r>
          </a:p>
        </p:txBody>
      </p:sp>
      <p:sp>
        <p:nvSpPr>
          <p:cNvPr id="85059" name="Text Box 67"/>
          <p:cNvSpPr txBox="1">
            <a:spLocks noChangeArrowheads="1"/>
          </p:cNvSpPr>
          <p:nvPr/>
        </p:nvSpPr>
        <p:spPr bwMode="auto">
          <a:xfrm>
            <a:off x="6262688" y="5718175"/>
            <a:ext cx="2590800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angles are equal.</a:t>
            </a:r>
          </a:p>
        </p:txBody>
      </p:sp>
      <p:grpSp>
        <p:nvGrpSpPr>
          <p:cNvPr id="85108" name="Group 116"/>
          <p:cNvGrpSpPr>
            <a:grpSpLocks/>
          </p:cNvGrpSpPr>
          <p:nvPr/>
        </p:nvGrpSpPr>
        <p:grpSpPr bwMode="auto">
          <a:xfrm>
            <a:off x="4889500" y="1714500"/>
            <a:ext cx="1193800" cy="1362075"/>
            <a:chOff x="3384" y="1296"/>
            <a:chExt cx="752" cy="858"/>
          </a:xfrm>
        </p:grpSpPr>
        <p:sp>
          <p:nvSpPr>
            <p:cNvPr id="85063" name="Freeform 71"/>
            <p:cNvSpPr>
              <a:spLocks/>
            </p:cNvSpPr>
            <p:nvPr/>
          </p:nvSpPr>
          <p:spPr bwMode="auto">
            <a:xfrm>
              <a:off x="3384" y="1506"/>
              <a:ext cx="376" cy="6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8"/>
                </a:cxn>
                <a:cxn ang="0">
                  <a:pos x="376" y="645"/>
                </a:cxn>
                <a:cxn ang="0">
                  <a:pos x="376" y="208"/>
                </a:cxn>
                <a:cxn ang="0">
                  <a:pos x="0" y="0"/>
                </a:cxn>
              </a:cxnLst>
              <a:rect l="0" t="0" r="r" b="b"/>
              <a:pathLst>
                <a:path w="376" h="645">
                  <a:moveTo>
                    <a:pt x="0" y="0"/>
                  </a:moveTo>
                  <a:lnTo>
                    <a:pt x="0" y="428"/>
                  </a:lnTo>
                  <a:lnTo>
                    <a:pt x="376" y="645"/>
                  </a:lnTo>
                  <a:lnTo>
                    <a:pt x="376" y="20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4" name="Freeform 72"/>
            <p:cNvSpPr>
              <a:spLocks/>
            </p:cNvSpPr>
            <p:nvPr/>
          </p:nvSpPr>
          <p:spPr bwMode="auto">
            <a:xfrm>
              <a:off x="3759" y="1510"/>
              <a:ext cx="373" cy="644"/>
            </a:xfrm>
            <a:custGeom>
              <a:avLst/>
              <a:gdLst/>
              <a:ahLst/>
              <a:cxnLst>
                <a:cxn ang="0">
                  <a:pos x="373" y="428"/>
                </a:cxn>
                <a:cxn ang="0">
                  <a:pos x="0" y="644"/>
                </a:cxn>
                <a:cxn ang="0">
                  <a:pos x="0" y="200"/>
                </a:cxn>
                <a:cxn ang="0">
                  <a:pos x="371" y="0"/>
                </a:cxn>
                <a:cxn ang="0">
                  <a:pos x="373" y="428"/>
                </a:cxn>
              </a:cxnLst>
              <a:rect l="0" t="0" r="r" b="b"/>
              <a:pathLst>
                <a:path w="373" h="644">
                  <a:moveTo>
                    <a:pt x="373" y="428"/>
                  </a:moveTo>
                  <a:lnTo>
                    <a:pt x="0" y="644"/>
                  </a:lnTo>
                  <a:lnTo>
                    <a:pt x="0" y="200"/>
                  </a:lnTo>
                  <a:lnTo>
                    <a:pt x="371" y="0"/>
                  </a:lnTo>
                  <a:lnTo>
                    <a:pt x="373" y="428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5" name="Freeform 73"/>
            <p:cNvSpPr>
              <a:spLocks/>
            </p:cNvSpPr>
            <p:nvPr/>
          </p:nvSpPr>
          <p:spPr bwMode="auto">
            <a:xfrm>
              <a:off x="3384" y="1296"/>
              <a:ext cx="752" cy="420"/>
            </a:xfrm>
            <a:custGeom>
              <a:avLst/>
              <a:gdLst/>
              <a:ahLst/>
              <a:cxnLst>
                <a:cxn ang="0">
                  <a:pos x="376" y="420"/>
                </a:cxn>
                <a:cxn ang="0">
                  <a:pos x="0" y="216"/>
                </a:cxn>
                <a:cxn ang="0">
                  <a:pos x="376" y="0"/>
                </a:cxn>
                <a:cxn ang="0">
                  <a:pos x="752" y="216"/>
                </a:cxn>
                <a:cxn ang="0">
                  <a:pos x="376" y="420"/>
                </a:cxn>
              </a:cxnLst>
              <a:rect l="0" t="0" r="r" b="b"/>
              <a:pathLst>
                <a:path w="752" h="420">
                  <a:moveTo>
                    <a:pt x="376" y="420"/>
                  </a:moveTo>
                  <a:lnTo>
                    <a:pt x="0" y="216"/>
                  </a:lnTo>
                  <a:lnTo>
                    <a:pt x="376" y="0"/>
                  </a:lnTo>
                  <a:lnTo>
                    <a:pt x="752" y="216"/>
                  </a:lnTo>
                  <a:lnTo>
                    <a:pt x="376" y="42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6" name="Oval 74"/>
            <p:cNvSpPr>
              <a:spLocks noChangeArrowheads="1"/>
            </p:cNvSpPr>
            <p:nvPr/>
          </p:nvSpPr>
          <p:spPr bwMode="auto">
            <a:xfrm>
              <a:off x="3598" y="1558"/>
              <a:ext cx="312" cy="3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7" name="Text Box 75"/>
            <p:cNvSpPr txBox="1">
              <a:spLocks noChangeArrowheads="1"/>
            </p:cNvSpPr>
            <p:nvPr/>
          </p:nvSpPr>
          <p:spPr bwMode="auto">
            <a:xfrm>
              <a:off x="3651" y="1388"/>
              <a:ext cx="18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85068" name="Text Box 76"/>
            <p:cNvSpPr txBox="1">
              <a:spLocks noChangeArrowheads="1"/>
            </p:cNvSpPr>
            <p:nvPr/>
          </p:nvSpPr>
          <p:spPr bwMode="auto">
            <a:xfrm>
              <a:off x="3467" y="1684"/>
              <a:ext cx="19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85069" name="Text Box 77"/>
            <p:cNvSpPr txBox="1">
              <a:spLocks noChangeArrowheads="1"/>
            </p:cNvSpPr>
            <p:nvPr/>
          </p:nvSpPr>
          <p:spPr bwMode="auto">
            <a:xfrm>
              <a:off x="3867" y="1684"/>
              <a:ext cx="187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5070" name="Freeform 78"/>
            <p:cNvSpPr>
              <a:spLocks/>
            </p:cNvSpPr>
            <p:nvPr/>
          </p:nvSpPr>
          <p:spPr bwMode="auto">
            <a:xfrm>
              <a:off x="3889" y="1635"/>
              <a:ext cx="36" cy="48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0" y="0"/>
                </a:cxn>
                <a:cxn ang="0">
                  <a:pos x="36" y="39"/>
                </a:cxn>
              </a:cxnLst>
              <a:rect l="0" t="0" r="r" b="b"/>
              <a:pathLst>
                <a:path w="36" h="48">
                  <a:moveTo>
                    <a:pt x="6" y="48"/>
                  </a:moveTo>
                  <a:lnTo>
                    <a:pt x="0" y="0"/>
                  </a:lnTo>
                  <a:lnTo>
                    <a:pt x="36" y="39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1" name="Freeform 79"/>
            <p:cNvSpPr>
              <a:spLocks/>
            </p:cNvSpPr>
            <p:nvPr/>
          </p:nvSpPr>
          <p:spPr bwMode="auto">
            <a:xfrm>
              <a:off x="3757" y="1848"/>
              <a:ext cx="39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1"/>
                </a:cxn>
                <a:cxn ang="0">
                  <a:pos x="39" y="36"/>
                </a:cxn>
              </a:cxnLst>
              <a:rect l="0" t="0" r="r" b="b"/>
              <a:pathLst>
                <a:path w="39" h="36">
                  <a:moveTo>
                    <a:pt x="33" y="0"/>
                  </a:moveTo>
                  <a:lnTo>
                    <a:pt x="0" y="21"/>
                  </a:lnTo>
                  <a:lnTo>
                    <a:pt x="39" y="36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2" name="Freeform 80"/>
            <p:cNvSpPr>
              <a:spLocks/>
            </p:cNvSpPr>
            <p:nvPr/>
          </p:nvSpPr>
          <p:spPr bwMode="auto">
            <a:xfrm>
              <a:off x="3619" y="1593"/>
              <a:ext cx="48" cy="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2"/>
                </a:cxn>
                <a:cxn ang="0">
                  <a:pos x="48" y="12"/>
                </a:cxn>
              </a:cxnLst>
              <a:rect l="0" t="0" r="r" b="b"/>
              <a:pathLst>
                <a:path w="48" h="42">
                  <a:moveTo>
                    <a:pt x="6" y="0"/>
                  </a:moveTo>
                  <a:lnTo>
                    <a:pt x="0" y="42"/>
                  </a:lnTo>
                  <a:lnTo>
                    <a:pt x="48" y="12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3" name="Freeform 81"/>
            <p:cNvSpPr>
              <a:spLocks/>
            </p:cNvSpPr>
            <p:nvPr/>
          </p:nvSpPr>
          <p:spPr bwMode="auto">
            <a:xfrm>
              <a:off x="3847" y="1590"/>
              <a:ext cx="42" cy="4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2" y="48"/>
                </a:cxn>
                <a:cxn ang="0">
                  <a:pos x="30" y="0"/>
                </a:cxn>
              </a:cxnLst>
              <a:rect l="0" t="0" r="r" b="b"/>
              <a:pathLst>
                <a:path w="42" h="48">
                  <a:moveTo>
                    <a:pt x="0" y="21"/>
                  </a:moveTo>
                  <a:lnTo>
                    <a:pt x="42" y="48"/>
                  </a:lnTo>
                  <a:lnTo>
                    <a:pt x="3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4" name="Freeform 82"/>
            <p:cNvSpPr>
              <a:spLocks/>
            </p:cNvSpPr>
            <p:nvPr/>
          </p:nvSpPr>
          <p:spPr bwMode="auto">
            <a:xfrm>
              <a:off x="3580" y="1638"/>
              <a:ext cx="39" cy="4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9" y="0"/>
                </a:cxn>
                <a:cxn ang="0">
                  <a:pos x="39" y="45"/>
                </a:cxn>
              </a:cxnLst>
              <a:rect l="0" t="0" r="r" b="b"/>
              <a:pathLst>
                <a:path w="39" h="45">
                  <a:moveTo>
                    <a:pt x="0" y="39"/>
                  </a:moveTo>
                  <a:lnTo>
                    <a:pt x="39" y="0"/>
                  </a:lnTo>
                  <a:lnTo>
                    <a:pt x="39" y="45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5" name="Freeform 83"/>
            <p:cNvSpPr>
              <a:spLocks/>
            </p:cNvSpPr>
            <p:nvPr/>
          </p:nvSpPr>
          <p:spPr bwMode="auto">
            <a:xfrm>
              <a:off x="3709" y="1845"/>
              <a:ext cx="45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5" y="24"/>
                </a:cxn>
                <a:cxn ang="0">
                  <a:pos x="0" y="36"/>
                </a:cxn>
              </a:cxnLst>
              <a:rect l="0" t="0" r="r" b="b"/>
              <a:pathLst>
                <a:path w="45" h="36">
                  <a:moveTo>
                    <a:pt x="3" y="0"/>
                  </a:moveTo>
                  <a:lnTo>
                    <a:pt x="45" y="24"/>
                  </a:lnTo>
                  <a:lnTo>
                    <a:pt x="0" y="36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76" name="Text Box 84"/>
          <p:cNvSpPr txBox="1">
            <a:spLocks noChangeArrowheads="1"/>
          </p:cNvSpPr>
          <p:nvPr/>
        </p:nvSpPr>
        <p:spPr bwMode="auto">
          <a:xfrm>
            <a:off x="3148013" y="2109788"/>
            <a:ext cx="147829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Isometric</a:t>
            </a:r>
          </a:p>
        </p:txBody>
      </p:sp>
      <p:sp>
        <p:nvSpPr>
          <p:cNvPr id="85077" name="Text Box 85"/>
          <p:cNvSpPr txBox="1">
            <a:spLocks noChangeArrowheads="1"/>
          </p:cNvSpPr>
          <p:nvPr/>
        </p:nvSpPr>
        <p:spPr bwMode="auto">
          <a:xfrm>
            <a:off x="6243638" y="2109788"/>
            <a:ext cx="27098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angles are equal.</a:t>
            </a:r>
          </a:p>
        </p:txBody>
      </p:sp>
      <p:grpSp>
        <p:nvGrpSpPr>
          <p:cNvPr id="85107" name="Group 115"/>
          <p:cNvGrpSpPr>
            <a:grpSpLocks/>
          </p:cNvGrpSpPr>
          <p:nvPr/>
        </p:nvGrpSpPr>
        <p:grpSpPr bwMode="auto">
          <a:xfrm>
            <a:off x="1117600" y="1762125"/>
            <a:ext cx="1719263" cy="3246438"/>
            <a:chOff x="710" y="962"/>
            <a:chExt cx="1083" cy="2045"/>
          </a:xfrm>
        </p:grpSpPr>
        <p:grpSp>
          <p:nvGrpSpPr>
            <p:cNvPr id="85106" name="Group 114"/>
            <p:cNvGrpSpPr>
              <a:grpSpLocks/>
            </p:cNvGrpSpPr>
            <p:nvPr/>
          </p:nvGrpSpPr>
          <p:grpSpPr bwMode="auto">
            <a:xfrm>
              <a:off x="912" y="1532"/>
              <a:ext cx="688" cy="816"/>
              <a:chOff x="912" y="1532"/>
              <a:chExt cx="688" cy="816"/>
            </a:xfrm>
          </p:grpSpPr>
          <p:sp>
            <p:nvSpPr>
              <p:cNvPr id="85000" name="Freeform 8"/>
              <p:cNvSpPr>
                <a:spLocks/>
              </p:cNvSpPr>
              <p:nvPr/>
            </p:nvSpPr>
            <p:spPr bwMode="auto">
              <a:xfrm>
                <a:off x="1128" y="1804"/>
                <a:ext cx="472" cy="544"/>
              </a:xfrm>
              <a:custGeom>
                <a:avLst/>
                <a:gdLst/>
                <a:ahLst/>
                <a:cxnLst>
                  <a:cxn ang="0">
                    <a:pos x="472" y="416"/>
                  </a:cxn>
                  <a:cxn ang="0">
                    <a:pos x="472" y="0"/>
                  </a:cxn>
                  <a:cxn ang="0">
                    <a:pos x="0" y="132"/>
                  </a:cxn>
                  <a:cxn ang="0">
                    <a:pos x="0" y="544"/>
                  </a:cxn>
                  <a:cxn ang="0">
                    <a:pos x="472" y="416"/>
                  </a:cxn>
                </a:cxnLst>
                <a:rect l="0" t="0" r="r" b="b"/>
                <a:pathLst>
                  <a:path w="472" h="544">
                    <a:moveTo>
                      <a:pt x="472" y="416"/>
                    </a:moveTo>
                    <a:lnTo>
                      <a:pt x="472" y="0"/>
                    </a:lnTo>
                    <a:lnTo>
                      <a:pt x="0" y="132"/>
                    </a:lnTo>
                    <a:lnTo>
                      <a:pt x="0" y="544"/>
                    </a:lnTo>
                    <a:lnTo>
                      <a:pt x="472" y="416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1" name="Freeform 9"/>
              <p:cNvSpPr>
                <a:spLocks/>
              </p:cNvSpPr>
              <p:nvPr/>
            </p:nvSpPr>
            <p:spPr bwMode="auto">
              <a:xfrm>
                <a:off x="912" y="1532"/>
                <a:ext cx="688" cy="404"/>
              </a:xfrm>
              <a:custGeom>
                <a:avLst/>
                <a:gdLst/>
                <a:ahLst/>
                <a:cxnLst>
                  <a:cxn ang="0">
                    <a:pos x="688" y="272"/>
                  </a:cxn>
                  <a:cxn ang="0">
                    <a:pos x="476" y="0"/>
                  </a:cxn>
                  <a:cxn ang="0">
                    <a:pos x="0" y="124"/>
                  </a:cxn>
                  <a:cxn ang="0">
                    <a:pos x="220" y="404"/>
                  </a:cxn>
                  <a:cxn ang="0">
                    <a:pos x="688" y="272"/>
                  </a:cxn>
                </a:cxnLst>
                <a:rect l="0" t="0" r="r" b="b"/>
                <a:pathLst>
                  <a:path w="688" h="404">
                    <a:moveTo>
                      <a:pt x="688" y="272"/>
                    </a:moveTo>
                    <a:lnTo>
                      <a:pt x="476" y="0"/>
                    </a:lnTo>
                    <a:lnTo>
                      <a:pt x="0" y="124"/>
                    </a:lnTo>
                    <a:lnTo>
                      <a:pt x="220" y="404"/>
                    </a:lnTo>
                    <a:lnTo>
                      <a:pt x="68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auto">
              <a:xfrm>
                <a:off x="912" y="1652"/>
                <a:ext cx="212" cy="6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212" y="696"/>
                  </a:cxn>
                  <a:cxn ang="0">
                    <a:pos x="212" y="284"/>
                  </a:cxn>
                  <a:cxn ang="0">
                    <a:pos x="0" y="0"/>
                  </a:cxn>
                </a:cxnLst>
                <a:rect l="0" t="0" r="r" b="b"/>
                <a:pathLst>
                  <a:path w="212" h="696">
                    <a:moveTo>
                      <a:pt x="0" y="0"/>
                    </a:moveTo>
                    <a:lnTo>
                      <a:pt x="0" y="420"/>
                    </a:lnTo>
                    <a:lnTo>
                      <a:pt x="212" y="696"/>
                    </a:lnTo>
                    <a:lnTo>
                      <a:pt x="212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60" name="Freeform 68"/>
            <p:cNvSpPr>
              <a:spLocks/>
            </p:cNvSpPr>
            <p:nvPr/>
          </p:nvSpPr>
          <p:spPr bwMode="auto">
            <a:xfrm>
              <a:off x="710" y="962"/>
              <a:ext cx="1083" cy="2045"/>
            </a:xfrm>
            <a:custGeom>
              <a:avLst/>
              <a:gdLst/>
              <a:ahLst/>
              <a:cxnLst>
                <a:cxn ang="0">
                  <a:pos x="0" y="1363"/>
                </a:cxn>
                <a:cxn ang="0">
                  <a:pos x="0" y="0"/>
                </a:cxn>
                <a:cxn ang="0">
                  <a:pos x="1083" y="625"/>
                </a:cxn>
                <a:cxn ang="0">
                  <a:pos x="1083" y="2045"/>
                </a:cxn>
                <a:cxn ang="0">
                  <a:pos x="0" y="1363"/>
                </a:cxn>
              </a:cxnLst>
              <a:rect l="0" t="0" r="r" b="b"/>
              <a:pathLst>
                <a:path w="1083" h="2045">
                  <a:moveTo>
                    <a:pt x="0" y="1363"/>
                  </a:moveTo>
                  <a:lnTo>
                    <a:pt x="0" y="0"/>
                  </a:lnTo>
                  <a:lnTo>
                    <a:pt x="1083" y="625"/>
                  </a:lnTo>
                  <a:lnTo>
                    <a:pt x="1083" y="2045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rgbClr val="00CC00">
                <a:alpha val="30000"/>
              </a:srgb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81" name="Group 89"/>
            <p:cNvGrpSpPr>
              <a:grpSpLocks/>
            </p:cNvGrpSpPr>
            <p:nvPr/>
          </p:nvGrpSpPr>
          <p:grpSpPr bwMode="auto">
            <a:xfrm>
              <a:off x="970" y="1774"/>
              <a:ext cx="721" cy="740"/>
              <a:chOff x="970" y="1918"/>
              <a:chExt cx="721" cy="740"/>
            </a:xfrm>
          </p:grpSpPr>
          <p:sp>
            <p:nvSpPr>
              <p:cNvPr id="85082" name="Text Box 90"/>
              <p:cNvSpPr txBox="1">
                <a:spLocks noChangeArrowheads="1"/>
              </p:cNvSpPr>
              <p:nvPr/>
            </p:nvSpPr>
            <p:spPr bwMode="auto">
              <a:xfrm>
                <a:off x="970" y="2032"/>
                <a:ext cx="201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85083" name="Text Box 91"/>
              <p:cNvSpPr txBox="1">
                <a:spLocks noChangeArrowheads="1"/>
              </p:cNvSpPr>
              <p:nvPr/>
            </p:nvSpPr>
            <p:spPr bwMode="auto">
              <a:xfrm>
                <a:off x="1450" y="1918"/>
                <a:ext cx="201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85084" name="Text Box 92"/>
              <p:cNvSpPr txBox="1">
                <a:spLocks noChangeArrowheads="1"/>
              </p:cNvSpPr>
              <p:nvPr/>
            </p:nvSpPr>
            <p:spPr bwMode="auto">
              <a:xfrm>
                <a:off x="991" y="2446"/>
                <a:ext cx="20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CC33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85085" name="Text Box 93"/>
              <p:cNvSpPr txBox="1">
                <a:spLocks noChangeArrowheads="1"/>
              </p:cNvSpPr>
              <p:nvPr/>
            </p:nvSpPr>
            <p:spPr bwMode="auto">
              <a:xfrm>
                <a:off x="1483" y="2344"/>
                <a:ext cx="208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CC3300"/>
                    </a:solidFill>
                    <a:latin typeface="Arial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85086" name="Oval 94"/>
              <p:cNvSpPr>
                <a:spLocks noChangeArrowheads="1"/>
              </p:cNvSpPr>
              <p:nvPr/>
            </p:nvSpPr>
            <p:spPr bwMode="auto">
              <a:xfrm>
                <a:off x="1584" y="1934"/>
                <a:ext cx="32" cy="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7" name="Oval 95"/>
              <p:cNvSpPr>
                <a:spLocks noChangeArrowheads="1"/>
              </p:cNvSpPr>
              <p:nvPr/>
            </p:nvSpPr>
            <p:spPr bwMode="auto">
              <a:xfrm>
                <a:off x="1116" y="2066"/>
                <a:ext cx="32" cy="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8" name="Oval 96"/>
              <p:cNvSpPr>
                <a:spLocks noChangeArrowheads="1"/>
              </p:cNvSpPr>
              <p:nvPr/>
            </p:nvSpPr>
            <p:spPr bwMode="auto">
              <a:xfrm>
                <a:off x="1110" y="2480"/>
                <a:ext cx="32" cy="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9" name="Oval 97"/>
              <p:cNvSpPr>
                <a:spLocks noChangeArrowheads="1"/>
              </p:cNvSpPr>
              <p:nvPr/>
            </p:nvSpPr>
            <p:spPr bwMode="auto">
              <a:xfrm>
                <a:off x="1584" y="2354"/>
                <a:ext cx="32" cy="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5091" name="Group 99"/>
          <p:cNvGrpSpPr>
            <a:grpSpLocks/>
          </p:cNvGrpSpPr>
          <p:nvPr/>
        </p:nvGrpSpPr>
        <p:grpSpPr bwMode="auto">
          <a:xfrm>
            <a:off x="825500" y="2755900"/>
            <a:ext cx="2006600" cy="2235200"/>
            <a:chOff x="536" y="2704"/>
            <a:chExt cx="1264" cy="1408"/>
          </a:xfrm>
        </p:grpSpPr>
        <p:sp>
          <p:nvSpPr>
            <p:cNvPr id="85092" name="Rectangle 100"/>
            <p:cNvSpPr>
              <a:spLocks noChangeArrowheads="1"/>
            </p:cNvSpPr>
            <p:nvPr/>
          </p:nvSpPr>
          <p:spPr bwMode="auto">
            <a:xfrm>
              <a:off x="536" y="2704"/>
              <a:ext cx="1264" cy="1408"/>
            </a:xfrm>
            <a:prstGeom prst="rect">
              <a:avLst/>
            </a:prstGeom>
            <a:solidFill>
              <a:srgbClr val="00CC00">
                <a:alpha val="3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93" name="Group 101"/>
            <p:cNvGrpSpPr>
              <a:grpSpLocks/>
            </p:cNvGrpSpPr>
            <p:nvPr/>
          </p:nvGrpSpPr>
          <p:grpSpPr bwMode="auto">
            <a:xfrm>
              <a:off x="747" y="2950"/>
              <a:ext cx="828" cy="954"/>
              <a:chOff x="875" y="3174"/>
              <a:chExt cx="828" cy="954"/>
            </a:xfrm>
          </p:grpSpPr>
          <p:sp>
            <p:nvSpPr>
              <p:cNvPr id="85094" name="Freeform 102"/>
              <p:cNvSpPr>
                <a:spLocks/>
              </p:cNvSpPr>
              <p:nvPr/>
            </p:nvSpPr>
            <p:spPr bwMode="auto">
              <a:xfrm>
                <a:off x="875" y="3174"/>
                <a:ext cx="828" cy="48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20" y="480"/>
                  </a:cxn>
                  <a:cxn ang="0">
                    <a:pos x="828" y="234"/>
                  </a:cxn>
                  <a:cxn ang="0">
                    <a:pos x="414" y="0"/>
                  </a:cxn>
                  <a:cxn ang="0">
                    <a:pos x="0" y="240"/>
                  </a:cxn>
                </a:cxnLst>
                <a:rect l="0" t="0" r="r" b="b"/>
                <a:pathLst>
                  <a:path w="828" h="480">
                    <a:moveTo>
                      <a:pt x="0" y="240"/>
                    </a:moveTo>
                    <a:lnTo>
                      <a:pt x="420" y="480"/>
                    </a:lnTo>
                    <a:lnTo>
                      <a:pt x="828" y="234"/>
                    </a:lnTo>
                    <a:lnTo>
                      <a:pt x="414" y="0"/>
                    </a:lnTo>
                    <a:lnTo>
                      <a:pt x="0" y="2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" name="Freeform 103"/>
              <p:cNvSpPr>
                <a:spLocks/>
              </p:cNvSpPr>
              <p:nvPr/>
            </p:nvSpPr>
            <p:spPr bwMode="auto">
              <a:xfrm>
                <a:off x="881" y="3408"/>
                <a:ext cx="420" cy="7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8"/>
                  </a:cxn>
                  <a:cxn ang="0">
                    <a:pos x="420" y="714"/>
                  </a:cxn>
                  <a:cxn ang="0">
                    <a:pos x="420" y="246"/>
                  </a:cxn>
                  <a:cxn ang="0">
                    <a:pos x="0" y="0"/>
                  </a:cxn>
                </a:cxnLst>
                <a:rect l="0" t="0" r="r" b="b"/>
                <a:pathLst>
                  <a:path w="420" h="714">
                    <a:moveTo>
                      <a:pt x="0" y="0"/>
                    </a:moveTo>
                    <a:lnTo>
                      <a:pt x="0" y="468"/>
                    </a:lnTo>
                    <a:lnTo>
                      <a:pt x="420" y="714"/>
                    </a:lnTo>
                    <a:lnTo>
                      <a:pt x="420" y="24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18900000" scaled="1"/>
              </a:gra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6" name="Freeform 104"/>
              <p:cNvSpPr>
                <a:spLocks/>
              </p:cNvSpPr>
              <p:nvPr/>
            </p:nvSpPr>
            <p:spPr bwMode="auto">
              <a:xfrm>
                <a:off x="1301" y="3408"/>
                <a:ext cx="396" cy="720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0" y="246"/>
                  </a:cxn>
                  <a:cxn ang="0">
                    <a:pos x="0" y="720"/>
                  </a:cxn>
                  <a:cxn ang="0">
                    <a:pos x="396" y="480"/>
                  </a:cxn>
                  <a:cxn ang="0">
                    <a:pos x="396" y="0"/>
                  </a:cxn>
                </a:cxnLst>
                <a:rect l="0" t="0" r="r" b="b"/>
                <a:pathLst>
                  <a:path w="396" h="720">
                    <a:moveTo>
                      <a:pt x="396" y="0"/>
                    </a:moveTo>
                    <a:lnTo>
                      <a:pt x="0" y="246"/>
                    </a:lnTo>
                    <a:lnTo>
                      <a:pt x="0" y="720"/>
                    </a:lnTo>
                    <a:lnTo>
                      <a:pt x="396" y="480"/>
                    </a:lnTo>
                    <a:lnTo>
                      <a:pt x="39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2700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97" name="Text Box 105"/>
            <p:cNvSpPr txBox="1">
              <a:spLocks noChangeArrowheads="1"/>
            </p:cNvSpPr>
            <p:nvPr/>
          </p:nvSpPr>
          <p:spPr bwMode="auto">
            <a:xfrm>
              <a:off x="980" y="3374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85098" name="Text Box 106"/>
            <p:cNvSpPr txBox="1">
              <a:spLocks noChangeArrowheads="1"/>
            </p:cNvSpPr>
            <p:nvPr/>
          </p:nvSpPr>
          <p:spPr bwMode="auto">
            <a:xfrm>
              <a:off x="1544" y="3062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85099" name="Text Box 107"/>
            <p:cNvSpPr txBox="1">
              <a:spLocks noChangeArrowheads="1"/>
            </p:cNvSpPr>
            <p:nvPr/>
          </p:nvSpPr>
          <p:spPr bwMode="auto">
            <a:xfrm>
              <a:off x="1005" y="3856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5100" name="Text Box 108"/>
            <p:cNvSpPr txBox="1">
              <a:spLocks noChangeArrowheads="1"/>
            </p:cNvSpPr>
            <p:nvPr/>
          </p:nvSpPr>
          <p:spPr bwMode="auto">
            <a:xfrm>
              <a:off x="1547" y="3554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85101" name="Oval 109"/>
            <p:cNvSpPr>
              <a:spLocks noChangeArrowheads="1"/>
            </p:cNvSpPr>
            <p:nvPr/>
          </p:nvSpPr>
          <p:spPr bwMode="auto">
            <a:xfrm>
              <a:off x="1546" y="3174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2" name="Oval 110"/>
            <p:cNvSpPr>
              <a:spLocks noChangeArrowheads="1"/>
            </p:cNvSpPr>
            <p:nvPr/>
          </p:nvSpPr>
          <p:spPr bwMode="auto">
            <a:xfrm>
              <a:off x="1156" y="3408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3" name="Oval 111"/>
            <p:cNvSpPr>
              <a:spLocks noChangeArrowheads="1"/>
            </p:cNvSpPr>
            <p:nvPr/>
          </p:nvSpPr>
          <p:spPr bwMode="auto">
            <a:xfrm>
              <a:off x="1156" y="387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4" name="Oval 112"/>
            <p:cNvSpPr>
              <a:spLocks noChangeArrowheads="1"/>
            </p:cNvSpPr>
            <p:nvPr/>
          </p:nvSpPr>
          <p:spPr bwMode="auto">
            <a:xfrm>
              <a:off x="1552" y="3642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 flipH="1" flipV="1">
            <a:off x="4697413" y="1946275"/>
            <a:ext cx="784225" cy="4302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5487988" y="1897063"/>
            <a:ext cx="873125" cy="479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5481638" y="2371725"/>
            <a:ext cx="0" cy="9001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56" name="Line 164"/>
          <p:cNvSpPr>
            <a:spLocks noChangeShapeType="1"/>
          </p:cNvSpPr>
          <p:nvPr/>
        </p:nvSpPr>
        <p:spPr bwMode="auto">
          <a:xfrm flipH="1" flipV="1">
            <a:off x="4602163" y="3832225"/>
            <a:ext cx="879475" cy="225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57" name="Line 165"/>
          <p:cNvSpPr>
            <a:spLocks noChangeShapeType="1"/>
          </p:cNvSpPr>
          <p:nvPr/>
        </p:nvSpPr>
        <p:spPr bwMode="auto">
          <a:xfrm flipV="1">
            <a:off x="5487988" y="3578225"/>
            <a:ext cx="701675" cy="479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58" name="Line 166"/>
          <p:cNvSpPr>
            <a:spLocks noChangeShapeType="1"/>
          </p:cNvSpPr>
          <p:nvPr/>
        </p:nvSpPr>
        <p:spPr bwMode="auto">
          <a:xfrm>
            <a:off x="5481638" y="4052888"/>
            <a:ext cx="0" cy="9001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61" name="Line 169"/>
          <p:cNvSpPr>
            <a:spLocks noChangeShapeType="1"/>
          </p:cNvSpPr>
          <p:nvPr/>
        </p:nvSpPr>
        <p:spPr bwMode="auto">
          <a:xfrm flipH="1" flipV="1">
            <a:off x="4730750" y="5627688"/>
            <a:ext cx="874713" cy="2492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62" name="Line 170"/>
          <p:cNvSpPr>
            <a:spLocks noChangeShapeType="1"/>
          </p:cNvSpPr>
          <p:nvPr/>
        </p:nvSpPr>
        <p:spPr bwMode="auto">
          <a:xfrm flipV="1">
            <a:off x="5611813" y="5586413"/>
            <a:ext cx="695325" cy="2905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63" name="Line 171"/>
          <p:cNvSpPr>
            <a:spLocks noChangeShapeType="1"/>
          </p:cNvSpPr>
          <p:nvPr/>
        </p:nvSpPr>
        <p:spPr bwMode="auto">
          <a:xfrm>
            <a:off x="5605463" y="5872163"/>
            <a:ext cx="0" cy="9001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165" name="Text Box 173"/>
          <p:cNvSpPr txBox="1">
            <a:spLocks noChangeArrowheads="1"/>
          </p:cNvSpPr>
          <p:nvPr/>
        </p:nvSpPr>
        <p:spPr bwMode="auto">
          <a:xfrm>
            <a:off x="6400800" y="1662113"/>
            <a:ext cx="2098651" cy="40011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Axonometric axis</a:t>
            </a:r>
          </a:p>
        </p:txBody>
      </p:sp>
      <p:sp>
        <p:nvSpPr>
          <p:cNvPr id="85166" name="Text Box 174"/>
          <p:cNvSpPr txBox="1">
            <a:spLocks noChangeArrowheads="1"/>
          </p:cNvSpPr>
          <p:nvPr/>
        </p:nvSpPr>
        <p:spPr bwMode="auto">
          <a:xfrm>
            <a:off x="6400800" y="3427413"/>
            <a:ext cx="2098651" cy="40011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Axonometric axis</a:t>
            </a:r>
          </a:p>
        </p:txBody>
      </p:sp>
      <p:sp>
        <p:nvSpPr>
          <p:cNvPr id="85167" name="Text Box 175"/>
          <p:cNvSpPr txBox="1">
            <a:spLocks noChangeArrowheads="1"/>
          </p:cNvSpPr>
          <p:nvPr/>
        </p:nvSpPr>
        <p:spPr bwMode="auto">
          <a:xfrm>
            <a:off x="6400800" y="5307013"/>
            <a:ext cx="2098651" cy="40011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Axonometric axis</a:t>
            </a:r>
          </a:p>
        </p:txBody>
      </p:sp>
    </p:spTree>
    <p:extLst>
      <p:ext uri="{BB962C8B-B14F-4D97-AF65-F5344CB8AC3E}">
        <p14:creationId xmlns:p14="http://schemas.microsoft.com/office/powerpoint/2010/main" val="39136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8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8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8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8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8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8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8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8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/>
      <p:bldP spid="85042" grpId="0"/>
      <p:bldP spid="85043" grpId="0"/>
      <p:bldP spid="85043" grpId="1"/>
      <p:bldP spid="85058" grpId="0"/>
      <p:bldP spid="85059" grpId="0"/>
      <p:bldP spid="85059" grpId="1"/>
      <p:bldP spid="85076" grpId="0"/>
      <p:bldP spid="85076" grpId="1"/>
      <p:bldP spid="85077" grpId="0"/>
      <p:bldP spid="85077" grpId="1"/>
      <p:bldP spid="85151" grpId="0" animBg="1"/>
      <p:bldP spid="85152" grpId="0" animBg="1"/>
      <p:bldP spid="85153" grpId="0" animBg="1"/>
      <p:bldP spid="85156" grpId="0" animBg="1"/>
      <p:bldP spid="85157" grpId="0" animBg="1"/>
      <p:bldP spid="85158" grpId="0" animBg="1"/>
      <p:bldP spid="85161" grpId="0" animBg="1"/>
      <p:bldP spid="85162" grpId="0" animBg="1"/>
      <p:bldP spid="85163" grpId="0" animBg="1"/>
      <p:bldP spid="85165" grpId="0" animBg="1"/>
      <p:bldP spid="85166" grpId="0" animBg="1"/>
      <p:bldP spid="85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04800" y="1424454"/>
            <a:ext cx="81533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Isometric Projection </a:t>
            </a:r>
          </a:p>
          <a:p>
            <a:pPr algn="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&amp; Isometric drawing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68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Line 4"/>
          <p:cNvSpPr>
            <a:spLocks noChangeShapeType="1"/>
          </p:cNvSpPr>
          <p:nvPr/>
        </p:nvSpPr>
        <p:spPr bwMode="auto">
          <a:xfrm flipH="1">
            <a:off x="3981450" y="4684713"/>
            <a:ext cx="1341438" cy="355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627188" y="1806575"/>
            <a:ext cx="1028700" cy="1028700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2700000" rev="0"/>
            </a:camera>
            <a:lightRig rig="legacyFlat2" dir="t"/>
          </a:scene3d>
          <a:sp3d extrusionH="684200" prstMaterial="legacyPlastic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1017588" y="1944688"/>
            <a:ext cx="1384300" cy="35401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1017588" y="2959100"/>
            <a:ext cx="1354137" cy="34925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H="1">
            <a:off x="547688" y="2705100"/>
            <a:ext cx="1343025" cy="342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547688" y="1685925"/>
            <a:ext cx="1358900" cy="346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189288" y="2822575"/>
            <a:ext cx="1028700" cy="1028700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4200000" rev="0"/>
            </a:camera>
            <a:lightRig rig="legacyFlat2" dir="t"/>
          </a:scene3d>
          <a:sp3d extrusionH="684200" prstMaterial="legacyPlastic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2617788" y="2994025"/>
            <a:ext cx="1077912" cy="2825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2617788" y="4014788"/>
            <a:ext cx="1095375" cy="266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224088" y="3670300"/>
            <a:ext cx="146685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>
            <a:off x="2224088" y="2654300"/>
            <a:ext cx="1476375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>
            <a:off x="2757488" y="2916238"/>
            <a:ext cx="1689100" cy="4413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2770188" y="3941763"/>
            <a:ext cx="1679575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4684713" y="4054475"/>
            <a:ext cx="1028700" cy="1028700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080000" lon="4620000" rev="0"/>
            </a:camera>
            <a:lightRig rig="legacyFlat2" dir="t"/>
          </a:scene3d>
          <a:sp3d extrusionH="684200" prstMaterial="legacyPlastic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4451350" y="3708400"/>
            <a:ext cx="1485900" cy="3905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 flipH="1">
            <a:off x="3975100" y="3816350"/>
            <a:ext cx="1223963" cy="3270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>
            <a:off x="4789488" y="4362450"/>
            <a:ext cx="1033462" cy="2746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H="1">
            <a:off x="4264025" y="4464050"/>
            <a:ext cx="830263" cy="2190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H="1">
            <a:off x="4775200" y="5216525"/>
            <a:ext cx="1176338" cy="3127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4270375" y="5316538"/>
            <a:ext cx="942975" cy="2571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0" name="Freeform 24"/>
          <p:cNvSpPr>
            <a:spLocks/>
          </p:cNvSpPr>
          <p:nvPr/>
        </p:nvSpPr>
        <p:spPr bwMode="auto">
          <a:xfrm>
            <a:off x="352425" y="1436688"/>
            <a:ext cx="4953000" cy="517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0" y="1766"/>
              </a:cxn>
              <a:cxn ang="0">
                <a:pos x="3112" y="3262"/>
              </a:cxn>
              <a:cxn ang="0">
                <a:pos x="0" y="1494"/>
              </a:cxn>
              <a:cxn ang="0">
                <a:pos x="0" y="0"/>
              </a:cxn>
            </a:cxnLst>
            <a:rect l="0" t="0" r="r" b="b"/>
            <a:pathLst>
              <a:path w="3120" h="3262">
                <a:moveTo>
                  <a:pt x="0" y="0"/>
                </a:moveTo>
                <a:lnTo>
                  <a:pt x="3120" y="1766"/>
                </a:lnTo>
                <a:lnTo>
                  <a:pt x="3112" y="3262"/>
                </a:lnTo>
                <a:lnTo>
                  <a:pt x="0" y="1494"/>
                </a:lnTo>
                <a:lnTo>
                  <a:pt x="0" y="0"/>
                </a:lnTo>
                <a:close/>
              </a:path>
            </a:pathLst>
          </a:custGeom>
          <a:solidFill>
            <a:srgbClr val="00CC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2217738" y="3052763"/>
            <a:ext cx="560387" cy="31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>
            <a:off x="2217738" y="3048000"/>
            <a:ext cx="0" cy="1022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2624138" y="3276600"/>
            <a:ext cx="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>
            <a:off x="2771775" y="3352800"/>
            <a:ext cx="0" cy="1014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2217738" y="4064000"/>
            <a:ext cx="560387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541338" y="2032000"/>
            <a:ext cx="48260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1023938" y="2298700"/>
            <a:ext cx="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541338" y="3041650"/>
            <a:ext cx="48260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5870" name="Group 94"/>
          <p:cNvGrpSpPr>
            <a:grpSpLocks/>
          </p:cNvGrpSpPr>
          <p:nvPr/>
        </p:nvGrpSpPr>
        <p:grpSpPr bwMode="auto">
          <a:xfrm>
            <a:off x="3979863" y="4089400"/>
            <a:ext cx="804862" cy="1490663"/>
            <a:chOff x="2507" y="2576"/>
            <a:chExt cx="507" cy="939"/>
          </a:xfrm>
        </p:grpSpPr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 flipV="1">
              <a:off x="3011" y="2919"/>
              <a:ext cx="1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 flipH="1">
              <a:off x="2689" y="2919"/>
              <a:ext cx="325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 flipH="1" flipV="1">
              <a:off x="2807" y="2579"/>
              <a:ext cx="201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 flipH="1">
              <a:off x="2514" y="2576"/>
              <a:ext cx="30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Line 38"/>
            <p:cNvSpPr>
              <a:spLocks noChangeShapeType="1"/>
            </p:cNvSpPr>
            <p:nvPr/>
          </p:nvSpPr>
          <p:spPr bwMode="auto">
            <a:xfrm>
              <a:off x="2514" y="2605"/>
              <a:ext cx="17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V="1">
              <a:off x="2688" y="2953"/>
              <a:ext cx="1" cy="5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 flipV="1">
              <a:off x="2510" y="2605"/>
              <a:ext cx="1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H="1">
              <a:off x="2686" y="3482"/>
              <a:ext cx="327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2507" y="3174"/>
              <a:ext cx="183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21" name="Group 45"/>
          <p:cNvGrpSpPr>
            <a:grpSpLocks/>
          </p:cNvGrpSpPr>
          <p:nvPr/>
        </p:nvGrpSpPr>
        <p:grpSpPr bwMode="auto">
          <a:xfrm>
            <a:off x="4275138" y="2295525"/>
            <a:ext cx="696912" cy="406400"/>
            <a:chOff x="592" y="3280"/>
            <a:chExt cx="1152" cy="672"/>
          </a:xfrm>
        </p:grpSpPr>
        <p:sp>
          <p:nvSpPr>
            <p:cNvPr id="75822" name="Arc 46"/>
            <p:cNvSpPr>
              <a:spLocks/>
            </p:cNvSpPr>
            <p:nvPr/>
          </p:nvSpPr>
          <p:spPr bwMode="auto">
            <a:xfrm>
              <a:off x="1168" y="3280"/>
              <a:ext cx="576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Arc 47"/>
            <p:cNvSpPr>
              <a:spLocks/>
            </p:cNvSpPr>
            <p:nvPr/>
          </p:nvSpPr>
          <p:spPr bwMode="auto">
            <a:xfrm flipH="1">
              <a:off x="592" y="3280"/>
              <a:ext cx="576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Arc 48"/>
            <p:cNvSpPr>
              <a:spLocks/>
            </p:cNvSpPr>
            <p:nvPr/>
          </p:nvSpPr>
          <p:spPr bwMode="auto">
            <a:xfrm flipV="1">
              <a:off x="1168" y="3616"/>
              <a:ext cx="576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27" name="Arc 51"/>
          <p:cNvSpPr>
            <a:spLocks/>
          </p:cNvSpPr>
          <p:nvPr/>
        </p:nvSpPr>
        <p:spPr bwMode="auto">
          <a:xfrm rot="-3750441">
            <a:off x="5520531" y="3107532"/>
            <a:ext cx="347663" cy="203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28" name="Arc 52"/>
          <p:cNvSpPr>
            <a:spLocks/>
          </p:cNvSpPr>
          <p:nvPr/>
        </p:nvSpPr>
        <p:spPr bwMode="auto">
          <a:xfrm rot="17849559" flipH="1">
            <a:off x="5357813" y="3419475"/>
            <a:ext cx="349250" cy="203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29" name="Arc 53"/>
          <p:cNvSpPr>
            <a:spLocks/>
          </p:cNvSpPr>
          <p:nvPr/>
        </p:nvSpPr>
        <p:spPr bwMode="auto">
          <a:xfrm rot="17849559" flipV="1">
            <a:off x="5699919" y="3201194"/>
            <a:ext cx="347662" cy="203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Line 54"/>
          <p:cNvSpPr>
            <a:spLocks noChangeShapeType="1"/>
          </p:cNvSpPr>
          <p:nvPr/>
        </p:nvSpPr>
        <p:spPr bwMode="auto">
          <a:xfrm flipH="1" flipV="1">
            <a:off x="5360988" y="3241675"/>
            <a:ext cx="546100" cy="31591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31" name="Line 55"/>
          <p:cNvSpPr>
            <a:spLocks noChangeShapeType="1"/>
          </p:cNvSpPr>
          <p:nvPr/>
        </p:nvSpPr>
        <p:spPr bwMode="auto">
          <a:xfrm>
            <a:off x="4624388" y="2092325"/>
            <a:ext cx="0" cy="7874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32" name="Rectangle 56"/>
          <p:cNvSpPr>
            <a:spLocks noChangeArrowheads="1"/>
          </p:cNvSpPr>
          <p:nvPr/>
        </p:nvSpPr>
        <p:spPr bwMode="auto">
          <a:xfrm>
            <a:off x="3602038" y="1393825"/>
            <a:ext cx="204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Rotate 45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about vertical axis</a:t>
            </a:r>
          </a:p>
        </p:txBody>
      </p:sp>
      <p:sp>
        <p:nvSpPr>
          <p:cNvPr id="75833" name="Rectangle 57"/>
          <p:cNvSpPr>
            <a:spLocks noChangeArrowheads="1"/>
          </p:cNvSpPr>
          <p:nvPr/>
        </p:nvSpPr>
        <p:spPr bwMode="auto">
          <a:xfrm>
            <a:off x="5211763" y="2438400"/>
            <a:ext cx="144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Tilt  forward (35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16’)</a:t>
            </a:r>
          </a:p>
        </p:txBody>
      </p:sp>
      <p:sp>
        <p:nvSpPr>
          <p:cNvPr id="75842" name="Text Box 66"/>
          <p:cNvSpPr txBox="1">
            <a:spLocks noChangeArrowheads="1"/>
          </p:cNvSpPr>
          <p:nvPr/>
        </p:nvSpPr>
        <p:spPr bwMode="auto">
          <a:xfrm>
            <a:off x="1836738" y="163513"/>
            <a:ext cx="65175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3.1.1.Isometric  Projection</a:t>
            </a:r>
          </a:p>
        </p:txBody>
      </p:sp>
      <p:sp>
        <p:nvSpPr>
          <p:cNvPr id="75845" name="Line 69"/>
          <p:cNvSpPr>
            <a:spLocks noChangeShapeType="1"/>
          </p:cNvSpPr>
          <p:nvPr/>
        </p:nvSpPr>
        <p:spPr bwMode="auto">
          <a:xfrm>
            <a:off x="546100" y="2043113"/>
            <a:ext cx="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69" name="Freeform 93"/>
          <p:cNvSpPr>
            <a:spLocks/>
          </p:cNvSpPr>
          <p:nvPr/>
        </p:nvSpPr>
        <p:spPr bwMode="auto">
          <a:xfrm>
            <a:off x="3556000" y="3238500"/>
            <a:ext cx="1460500" cy="3217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96"/>
              </a:cxn>
              <a:cxn ang="0">
                <a:pos x="920" y="2027"/>
              </a:cxn>
              <a:cxn ang="0">
                <a:pos x="920" y="520"/>
              </a:cxn>
              <a:cxn ang="0">
                <a:pos x="0" y="0"/>
              </a:cxn>
            </a:cxnLst>
            <a:rect l="0" t="0" r="r" b="b"/>
            <a:pathLst>
              <a:path w="920" h="2027">
                <a:moveTo>
                  <a:pt x="0" y="0"/>
                </a:moveTo>
                <a:lnTo>
                  <a:pt x="0" y="1496"/>
                </a:lnTo>
                <a:lnTo>
                  <a:pt x="920" y="2027"/>
                </a:lnTo>
                <a:lnTo>
                  <a:pt x="920" y="520"/>
                </a:lnTo>
                <a:lnTo>
                  <a:pt x="0" y="0"/>
                </a:lnTo>
                <a:close/>
              </a:path>
            </a:pathLst>
          </a:custGeom>
          <a:solidFill>
            <a:srgbClr val="00CC00">
              <a:alpha val="30000"/>
            </a:srgb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72" name="Group 96"/>
          <p:cNvGrpSpPr>
            <a:grpSpLocks/>
          </p:cNvGrpSpPr>
          <p:nvPr/>
        </p:nvGrpSpPr>
        <p:grpSpPr bwMode="auto">
          <a:xfrm>
            <a:off x="3979863" y="4089400"/>
            <a:ext cx="804862" cy="1490663"/>
            <a:chOff x="2507" y="2576"/>
            <a:chExt cx="507" cy="939"/>
          </a:xfrm>
        </p:grpSpPr>
        <p:sp>
          <p:nvSpPr>
            <p:cNvPr id="75873" name="Line 97"/>
            <p:cNvSpPr>
              <a:spLocks noChangeShapeType="1"/>
            </p:cNvSpPr>
            <p:nvPr/>
          </p:nvSpPr>
          <p:spPr bwMode="auto">
            <a:xfrm flipV="1">
              <a:off x="3011" y="2919"/>
              <a:ext cx="1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4" name="Line 98"/>
            <p:cNvSpPr>
              <a:spLocks noChangeShapeType="1"/>
            </p:cNvSpPr>
            <p:nvPr/>
          </p:nvSpPr>
          <p:spPr bwMode="auto">
            <a:xfrm flipH="1">
              <a:off x="2689" y="2919"/>
              <a:ext cx="325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5" name="Line 99"/>
            <p:cNvSpPr>
              <a:spLocks noChangeShapeType="1"/>
            </p:cNvSpPr>
            <p:nvPr/>
          </p:nvSpPr>
          <p:spPr bwMode="auto">
            <a:xfrm flipH="1" flipV="1">
              <a:off x="2807" y="2579"/>
              <a:ext cx="201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6" name="Line 100"/>
            <p:cNvSpPr>
              <a:spLocks noChangeShapeType="1"/>
            </p:cNvSpPr>
            <p:nvPr/>
          </p:nvSpPr>
          <p:spPr bwMode="auto">
            <a:xfrm flipH="1">
              <a:off x="2514" y="2576"/>
              <a:ext cx="30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7" name="Line 101"/>
            <p:cNvSpPr>
              <a:spLocks noChangeShapeType="1"/>
            </p:cNvSpPr>
            <p:nvPr/>
          </p:nvSpPr>
          <p:spPr bwMode="auto">
            <a:xfrm>
              <a:off x="2514" y="2605"/>
              <a:ext cx="17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8" name="Line 102"/>
            <p:cNvSpPr>
              <a:spLocks noChangeShapeType="1"/>
            </p:cNvSpPr>
            <p:nvPr/>
          </p:nvSpPr>
          <p:spPr bwMode="auto">
            <a:xfrm flipV="1">
              <a:off x="2688" y="2953"/>
              <a:ext cx="1" cy="5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79" name="Line 103"/>
            <p:cNvSpPr>
              <a:spLocks noChangeShapeType="1"/>
            </p:cNvSpPr>
            <p:nvPr/>
          </p:nvSpPr>
          <p:spPr bwMode="auto">
            <a:xfrm flipV="1">
              <a:off x="2510" y="2605"/>
              <a:ext cx="1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0" name="Line 104"/>
            <p:cNvSpPr>
              <a:spLocks noChangeShapeType="1"/>
            </p:cNvSpPr>
            <p:nvPr/>
          </p:nvSpPr>
          <p:spPr bwMode="auto">
            <a:xfrm flipH="1">
              <a:off x="2686" y="3482"/>
              <a:ext cx="327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1" name="Line 105"/>
            <p:cNvSpPr>
              <a:spLocks noChangeShapeType="1"/>
            </p:cNvSpPr>
            <p:nvPr/>
          </p:nvSpPr>
          <p:spPr bwMode="auto">
            <a:xfrm>
              <a:off x="2507" y="3174"/>
              <a:ext cx="183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88" name="Group 112"/>
          <p:cNvGrpSpPr>
            <a:grpSpLocks/>
          </p:cNvGrpSpPr>
          <p:nvPr/>
        </p:nvGrpSpPr>
        <p:grpSpPr bwMode="auto">
          <a:xfrm>
            <a:off x="6350000" y="4064000"/>
            <a:ext cx="2171700" cy="2336800"/>
            <a:chOff x="4000" y="2560"/>
            <a:chExt cx="1368" cy="1472"/>
          </a:xfrm>
        </p:grpSpPr>
        <p:sp>
          <p:nvSpPr>
            <p:cNvPr id="75882" name="Rectangle 106"/>
            <p:cNvSpPr>
              <a:spLocks noChangeArrowheads="1"/>
            </p:cNvSpPr>
            <p:nvPr/>
          </p:nvSpPr>
          <p:spPr bwMode="auto">
            <a:xfrm>
              <a:off x="4000" y="2560"/>
              <a:ext cx="1368" cy="1472"/>
            </a:xfrm>
            <a:prstGeom prst="rect">
              <a:avLst/>
            </a:prstGeom>
            <a:solidFill>
              <a:srgbClr val="00CC00">
                <a:alpha val="30000"/>
              </a:srgb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1" name="Freeform 75"/>
            <p:cNvSpPr>
              <a:spLocks/>
            </p:cNvSpPr>
            <p:nvPr/>
          </p:nvSpPr>
          <p:spPr bwMode="auto">
            <a:xfrm>
              <a:off x="4353" y="3042"/>
              <a:ext cx="342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07"/>
                </a:cxn>
                <a:cxn ang="0">
                  <a:pos x="342" y="694"/>
                </a:cxn>
                <a:cxn ang="0">
                  <a:pos x="340" y="181"/>
                </a:cxn>
                <a:cxn ang="0">
                  <a:pos x="0" y="0"/>
                </a:cxn>
              </a:cxnLst>
              <a:rect l="0" t="0" r="r" b="b"/>
              <a:pathLst>
                <a:path w="342" h="694">
                  <a:moveTo>
                    <a:pt x="0" y="0"/>
                  </a:moveTo>
                  <a:lnTo>
                    <a:pt x="3" y="507"/>
                  </a:lnTo>
                  <a:lnTo>
                    <a:pt x="342" y="694"/>
                  </a:lnTo>
                  <a:lnTo>
                    <a:pt x="340" y="18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2" name="Freeform 76"/>
            <p:cNvSpPr>
              <a:spLocks/>
            </p:cNvSpPr>
            <p:nvPr/>
          </p:nvSpPr>
          <p:spPr bwMode="auto">
            <a:xfrm>
              <a:off x="4691" y="3027"/>
              <a:ext cx="379" cy="705"/>
            </a:xfrm>
            <a:custGeom>
              <a:avLst/>
              <a:gdLst/>
              <a:ahLst/>
              <a:cxnLst>
                <a:cxn ang="0">
                  <a:pos x="379" y="501"/>
                </a:cxn>
                <a:cxn ang="0">
                  <a:pos x="0" y="705"/>
                </a:cxn>
                <a:cxn ang="0">
                  <a:pos x="0" y="199"/>
                </a:cxn>
                <a:cxn ang="0">
                  <a:pos x="373" y="0"/>
                </a:cxn>
                <a:cxn ang="0">
                  <a:pos x="379" y="501"/>
                </a:cxn>
              </a:cxnLst>
              <a:rect l="0" t="0" r="r" b="b"/>
              <a:pathLst>
                <a:path w="379" h="705">
                  <a:moveTo>
                    <a:pt x="379" y="501"/>
                  </a:moveTo>
                  <a:lnTo>
                    <a:pt x="0" y="705"/>
                  </a:lnTo>
                  <a:lnTo>
                    <a:pt x="0" y="199"/>
                  </a:lnTo>
                  <a:lnTo>
                    <a:pt x="373" y="0"/>
                  </a:lnTo>
                  <a:lnTo>
                    <a:pt x="379" y="501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3" name="Freeform 77"/>
            <p:cNvSpPr>
              <a:spLocks/>
            </p:cNvSpPr>
            <p:nvPr/>
          </p:nvSpPr>
          <p:spPr bwMode="auto">
            <a:xfrm>
              <a:off x="4350" y="2829"/>
              <a:ext cx="711" cy="397"/>
            </a:xfrm>
            <a:custGeom>
              <a:avLst/>
              <a:gdLst/>
              <a:ahLst/>
              <a:cxnLst>
                <a:cxn ang="0">
                  <a:pos x="340" y="397"/>
                </a:cxn>
                <a:cxn ang="0">
                  <a:pos x="0" y="210"/>
                </a:cxn>
                <a:cxn ang="0">
                  <a:pos x="363" y="0"/>
                </a:cxn>
                <a:cxn ang="0">
                  <a:pos x="711" y="198"/>
                </a:cxn>
                <a:cxn ang="0">
                  <a:pos x="340" y="397"/>
                </a:cxn>
              </a:cxnLst>
              <a:rect l="0" t="0" r="r" b="b"/>
              <a:pathLst>
                <a:path w="711" h="397">
                  <a:moveTo>
                    <a:pt x="340" y="397"/>
                  </a:moveTo>
                  <a:lnTo>
                    <a:pt x="0" y="210"/>
                  </a:lnTo>
                  <a:lnTo>
                    <a:pt x="363" y="0"/>
                  </a:lnTo>
                  <a:lnTo>
                    <a:pt x="711" y="198"/>
                  </a:lnTo>
                  <a:lnTo>
                    <a:pt x="340" y="397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43" name="Text Box 67"/>
          <p:cNvSpPr txBox="1">
            <a:spLocks noChangeArrowheads="1"/>
          </p:cNvSpPr>
          <p:nvPr/>
        </p:nvSpPr>
        <p:spPr bwMode="auto">
          <a:xfrm>
            <a:off x="5942013" y="5997575"/>
            <a:ext cx="2960687" cy="64135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edges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foreshorten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about 0.8 time.</a:t>
            </a:r>
          </a:p>
        </p:txBody>
      </p:sp>
    </p:spTree>
    <p:extLst>
      <p:ext uri="{BB962C8B-B14F-4D97-AF65-F5344CB8AC3E}">
        <p14:creationId xmlns:p14="http://schemas.microsoft.com/office/powerpoint/2010/main" val="36964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8611 -1.11111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38333 -2.96296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75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30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30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798" grpId="0" animBg="1"/>
      <p:bldP spid="75799" grpId="0" animBg="1"/>
      <p:bldP spid="75800" grpId="0" animBg="1"/>
      <p:bldP spid="75801" grpId="0" animBg="1"/>
      <p:bldP spid="75802" grpId="0" animBg="1"/>
      <p:bldP spid="75803" grpId="0" animBg="1"/>
      <p:bldP spid="75804" grpId="0" animBg="1"/>
      <p:bldP spid="75805" grpId="0" animBg="1"/>
      <p:bldP spid="75806" grpId="0" animBg="1"/>
      <p:bldP spid="75808" grpId="0" animBg="1"/>
      <p:bldP spid="75809" grpId="0" animBg="1"/>
      <p:bldP spid="75827" grpId="0" animBg="1"/>
      <p:bldP spid="75828" grpId="0" animBg="1"/>
      <p:bldP spid="75829" grpId="0" animBg="1"/>
      <p:bldP spid="75830" grpId="0" animBg="1"/>
      <p:bldP spid="75831" grpId="0" animBg="1"/>
      <p:bldP spid="75832" grpId="0"/>
      <p:bldP spid="75833" grpId="0"/>
      <p:bldP spid="75845" grpId="0" animBg="1"/>
      <p:bldP spid="75869" grpId="0" animBg="1"/>
      <p:bldP spid="75869" grpId="1" animBg="1"/>
      <p:bldP spid="75869" grpId="2" animBg="1"/>
      <p:bldP spid="758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69" name="Group 61"/>
          <p:cNvGrpSpPr>
            <a:grpSpLocks/>
          </p:cNvGrpSpPr>
          <p:nvPr/>
        </p:nvGrpSpPr>
        <p:grpSpPr bwMode="auto">
          <a:xfrm>
            <a:off x="860425" y="3327400"/>
            <a:ext cx="2376488" cy="2622550"/>
            <a:chOff x="742" y="2152"/>
            <a:chExt cx="1497" cy="1652"/>
          </a:xfrm>
        </p:grpSpPr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742" y="2536"/>
              <a:ext cx="756" cy="12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5"/>
                </a:cxn>
                <a:cxn ang="0">
                  <a:pos x="756" y="1268"/>
                </a:cxn>
                <a:cxn ang="0">
                  <a:pos x="753" y="415"/>
                </a:cxn>
                <a:cxn ang="0">
                  <a:pos x="0" y="0"/>
                </a:cxn>
              </a:cxnLst>
              <a:rect l="0" t="0" r="r" b="b"/>
              <a:pathLst>
                <a:path w="756" h="1268">
                  <a:moveTo>
                    <a:pt x="0" y="0"/>
                  </a:moveTo>
                  <a:lnTo>
                    <a:pt x="0" y="855"/>
                  </a:lnTo>
                  <a:lnTo>
                    <a:pt x="756" y="1268"/>
                  </a:lnTo>
                  <a:lnTo>
                    <a:pt x="753" y="4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1492" y="2553"/>
              <a:ext cx="747" cy="1245"/>
            </a:xfrm>
            <a:custGeom>
              <a:avLst/>
              <a:gdLst/>
              <a:ahLst/>
              <a:cxnLst>
                <a:cxn ang="0">
                  <a:pos x="747" y="840"/>
                </a:cxn>
                <a:cxn ang="0">
                  <a:pos x="0" y="1245"/>
                </a:cxn>
                <a:cxn ang="0">
                  <a:pos x="0" y="403"/>
                </a:cxn>
                <a:cxn ang="0">
                  <a:pos x="747" y="0"/>
                </a:cxn>
                <a:cxn ang="0">
                  <a:pos x="747" y="840"/>
                </a:cxn>
              </a:cxnLst>
              <a:rect l="0" t="0" r="r" b="b"/>
              <a:pathLst>
                <a:path w="747" h="1245">
                  <a:moveTo>
                    <a:pt x="747" y="840"/>
                  </a:moveTo>
                  <a:lnTo>
                    <a:pt x="0" y="1245"/>
                  </a:lnTo>
                  <a:lnTo>
                    <a:pt x="0" y="403"/>
                  </a:lnTo>
                  <a:lnTo>
                    <a:pt x="747" y="0"/>
                  </a:lnTo>
                  <a:lnTo>
                    <a:pt x="747" y="84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742" y="2152"/>
              <a:ext cx="1497" cy="803"/>
            </a:xfrm>
            <a:custGeom>
              <a:avLst/>
              <a:gdLst/>
              <a:ahLst/>
              <a:cxnLst>
                <a:cxn ang="0">
                  <a:pos x="753" y="803"/>
                </a:cxn>
                <a:cxn ang="0">
                  <a:pos x="0" y="395"/>
                </a:cxn>
                <a:cxn ang="0">
                  <a:pos x="750" y="0"/>
                </a:cxn>
                <a:cxn ang="0">
                  <a:pos x="1497" y="398"/>
                </a:cxn>
                <a:cxn ang="0">
                  <a:pos x="753" y="803"/>
                </a:cxn>
              </a:cxnLst>
              <a:rect l="0" t="0" r="r" b="b"/>
              <a:pathLst>
                <a:path w="1497" h="803">
                  <a:moveTo>
                    <a:pt x="753" y="803"/>
                  </a:moveTo>
                  <a:lnTo>
                    <a:pt x="0" y="395"/>
                  </a:lnTo>
                  <a:lnTo>
                    <a:pt x="750" y="0"/>
                  </a:lnTo>
                  <a:lnTo>
                    <a:pt x="1497" y="398"/>
                  </a:lnTo>
                  <a:lnTo>
                    <a:pt x="753" y="803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81225" y="163513"/>
            <a:ext cx="47115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Isometric Drawing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60375" y="1119188"/>
            <a:ext cx="8255000" cy="1257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33375" y="992188"/>
            <a:ext cx="9054082" cy="130882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Isometric drawing is a drawing drawn on an isometric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axes using 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full scale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69938" y="2484438"/>
            <a:ext cx="2667718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Isometric projection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(True projection)</a:t>
            </a: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5184775" y="2459038"/>
            <a:ext cx="243047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Isometric drawing</a:t>
            </a:r>
          </a:p>
          <a:p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(Full scale)</a:t>
            </a:r>
          </a:p>
        </p:txBody>
      </p: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5280025" y="3505200"/>
            <a:ext cx="2376488" cy="2622550"/>
            <a:chOff x="742" y="2152"/>
            <a:chExt cx="1497" cy="1652"/>
          </a:xfrm>
        </p:grpSpPr>
        <p:sp>
          <p:nvSpPr>
            <p:cNvPr id="43074" name="Freeform 66"/>
            <p:cNvSpPr>
              <a:spLocks/>
            </p:cNvSpPr>
            <p:nvPr/>
          </p:nvSpPr>
          <p:spPr bwMode="auto">
            <a:xfrm>
              <a:off x="742" y="2536"/>
              <a:ext cx="756" cy="12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5"/>
                </a:cxn>
                <a:cxn ang="0">
                  <a:pos x="756" y="1268"/>
                </a:cxn>
                <a:cxn ang="0">
                  <a:pos x="753" y="415"/>
                </a:cxn>
                <a:cxn ang="0">
                  <a:pos x="0" y="0"/>
                </a:cxn>
              </a:cxnLst>
              <a:rect l="0" t="0" r="r" b="b"/>
              <a:pathLst>
                <a:path w="756" h="1268">
                  <a:moveTo>
                    <a:pt x="0" y="0"/>
                  </a:moveTo>
                  <a:lnTo>
                    <a:pt x="0" y="855"/>
                  </a:lnTo>
                  <a:lnTo>
                    <a:pt x="756" y="1268"/>
                  </a:lnTo>
                  <a:lnTo>
                    <a:pt x="753" y="4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auto">
            <a:xfrm>
              <a:off x="1492" y="2553"/>
              <a:ext cx="747" cy="1245"/>
            </a:xfrm>
            <a:custGeom>
              <a:avLst/>
              <a:gdLst/>
              <a:ahLst/>
              <a:cxnLst>
                <a:cxn ang="0">
                  <a:pos x="747" y="840"/>
                </a:cxn>
                <a:cxn ang="0">
                  <a:pos x="0" y="1245"/>
                </a:cxn>
                <a:cxn ang="0">
                  <a:pos x="0" y="403"/>
                </a:cxn>
                <a:cxn ang="0">
                  <a:pos x="747" y="0"/>
                </a:cxn>
                <a:cxn ang="0">
                  <a:pos x="747" y="840"/>
                </a:cxn>
              </a:cxnLst>
              <a:rect l="0" t="0" r="r" b="b"/>
              <a:pathLst>
                <a:path w="747" h="1245">
                  <a:moveTo>
                    <a:pt x="747" y="840"/>
                  </a:moveTo>
                  <a:lnTo>
                    <a:pt x="0" y="1245"/>
                  </a:lnTo>
                  <a:lnTo>
                    <a:pt x="0" y="403"/>
                  </a:lnTo>
                  <a:lnTo>
                    <a:pt x="747" y="0"/>
                  </a:lnTo>
                  <a:lnTo>
                    <a:pt x="747" y="84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5882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auto">
            <a:xfrm>
              <a:off x="742" y="2152"/>
              <a:ext cx="1497" cy="803"/>
            </a:xfrm>
            <a:custGeom>
              <a:avLst/>
              <a:gdLst/>
              <a:ahLst/>
              <a:cxnLst>
                <a:cxn ang="0">
                  <a:pos x="753" y="803"/>
                </a:cxn>
                <a:cxn ang="0">
                  <a:pos x="0" y="395"/>
                </a:cxn>
                <a:cxn ang="0">
                  <a:pos x="750" y="0"/>
                </a:cxn>
                <a:cxn ang="0">
                  <a:pos x="1497" y="398"/>
                </a:cxn>
                <a:cxn ang="0">
                  <a:pos x="753" y="803"/>
                </a:cxn>
              </a:cxnLst>
              <a:rect l="0" t="0" r="r" b="b"/>
              <a:pathLst>
                <a:path w="1497" h="803">
                  <a:moveTo>
                    <a:pt x="753" y="803"/>
                  </a:moveTo>
                  <a:lnTo>
                    <a:pt x="0" y="395"/>
                  </a:lnTo>
                  <a:lnTo>
                    <a:pt x="750" y="0"/>
                  </a:lnTo>
                  <a:lnTo>
                    <a:pt x="1497" y="398"/>
                  </a:lnTo>
                  <a:lnTo>
                    <a:pt x="753" y="803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65882"/>
                    <a:invGamma/>
                  </a:srgbClr>
                </a:gs>
                <a:gs pos="100000">
                  <a:srgbClr val="66CCFF"/>
                </a:gs>
              </a:gsLst>
              <a:lin ang="5400000" scaled="1"/>
            </a:gradFill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86" name="Group 78"/>
          <p:cNvGrpSpPr>
            <a:grpSpLocks/>
          </p:cNvGrpSpPr>
          <p:nvPr/>
        </p:nvGrpSpPr>
        <p:grpSpPr bwMode="auto">
          <a:xfrm>
            <a:off x="2844800" y="5511800"/>
            <a:ext cx="1684338" cy="557213"/>
            <a:chOff x="1792" y="3472"/>
            <a:chExt cx="1061" cy="351"/>
          </a:xfrm>
        </p:grpSpPr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H="1" flipV="1">
              <a:off x="1792" y="3472"/>
              <a:ext cx="280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9" name="Text Box 71"/>
            <p:cNvSpPr txBox="1">
              <a:spLocks noChangeArrowheads="1"/>
            </p:cNvSpPr>
            <p:nvPr/>
          </p:nvSpPr>
          <p:spPr bwMode="auto">
            <a:xfrm>
              <a:off x="2038" y="3571"/>
              <a:ext cx="815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Forshorten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087" name="Group 79"/>
          <p:cNvGrpSpPr>
            <a:grpSpLocks/>
          </p:cNvGrpSpPr>
          <p:nvPr/>
        </p:nvGrpSpPr>
        <p:grpSpPr bwMode="auto">
          <a:xfrm>
            <a:off x="7243766" y="5986463"/>
            <a:ext cx="1347788" cy="735012"/>
            <a:chOff x="4563" y="3771"/>
            <a:chExt cx="849" cy="463"/>
          </a:xfrm>
        </p:grpSpPr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flipH="1" flipV="1">
              <a:off x="4563" y="3771"/>
              <a:ext cx="280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Text Box 73"/>
            <p:cNvSpPr txBox="1">
              <a:spLocks noChangeArrowheads="1"/>
            </p:cNvSpPr>
            <p:nvPr/>
          </p:nvSpPr>
          <p:spPr bwMode="auto">
            <a:xfrm>
              <a:off x="4674" y="3982"/>
              <a:ext cx="73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Full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3073"/>
                                        </p:tgtEl>
                                      </p:cBhvr>
                                      <p:by x="123000" y="12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36" grpId="0"/>
      <p:bldP spid="430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91" name="Group 59"/>
          <p:cNvGrpSpPr>
            <a:grpSpLocks/>
          </p:cNvGrpSpPr>
          <p:nvPr/>
        </p:nvGrpSpPr>
        <p:grpSpPr bwMode="auto">
          <a:xfrm>
            <a:off x="6605588" y="3513138"/>
            <a:ext cx="2219325" cy="1890712"/>
            <a:chOff x="4161" y="2248"/>
            <a:chExt cx="1398" cy="1191"/>
          </a:xfrm>
        </p:grpSpPr>
        <p:sp>
          <p:nvSpPr>
            <p:cNvPr id="44066" name="Freeform 34"/>
            <p:cNvSpPr>
              <a:spLocks/>
            </p:cNvSpPr>
            <p:nvPr/>
          </p:nvSpPr>
          <p:spPr bwMode="auto">
            <a:xfrm>
              <a:off x="5089" y="2596"/>
              <a:ext cx="470" cy="816"/>
            </a:xfrm>
            <a:custGeom>
              <a:avLst/>
              <a:gdLst/>
              <a:ahLst/>
              <a:cxnLst>
                <a:cxn ang="0">
                  <a:pos x="206" y="816"/>
                </a:cxn>
                <a:cxn ang="0">
                  <a:pos x="470" y="357"/>
                </a:cxn>
                <a:cxn ang="0">
                  <a:pos x="267" y="0"/>
                </a:cxn>
                <a:cxn ang="0">
                  <a:pos x="0" y="459"/>
                </a:cxn>
                <a:cxn ang="0">
                  <a:pos x="206" y="816"/>
                </a:cxn>
              </a:cxnLst>
              <a:rect l="0" t="0" r="r" b="b"/>
              <a:pathLst>
                <a:path w="470" h="816">
                  <a:moveTo>
                    <a:pt x="206" y="816"/>
                  </a:moveTo>
                  <a:lnTo>
                    <a:pt x="470" y="357"/>
                  </a:lnTo>
                  <a:lnTo>
                    <a:pt x="267" y="0"/>
                  </a:lnTo>
                  <a:lnTo>
                    <a:pt x="0" y="459"/>
                  </a:lnTo>
                  <a:lnTo>
                    <a:pt x="206" y="816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auto">
            <a:xfrm>
              <a:off x="4161" y="3055"/>
              <a:ext cx="1137" cy="357"/>
            </a:xfrm>
            <a:custGeom>
              <a:avLst/>
              <a:gdLst/>
              <a:ahLst/>
              <a:cxnLst>
                <a:cxn ang="0">
                  <a:pos x="1137" y="357"/>
                </a:cxn>
                <a:cxn ang="0">
                  <a:pos x="207" y="357"/>
                </a:cxn>
                <a:cxn ang="0">
                  <a:pos x="0" y="0"/>
                </a:cxn>
                <a:cxn ang="0">
                  <a:pos x="931" y="3"/>
                </a:cxn>
                <a:cxn ang="0">
                  <a:pos x="1137" y="357"/>
                </a:cxn>
              </a:cxnLst>
              <a:rect l="0" t="0" r="r" b="b"/>
              <a:pathLst>
                <a:path w="1137" h="357">
                  <a:moveTo>
                    <a:pt x="1137" y="357"/>
                  </a:moveTo>
                  <a:lnTo>
                    <a:pt x="207" y="357"/>
                  </a:lnTo>
                  <a:lnTo>
                    <a:pt x="0" y="0"/>
                  </a:lnTo>
                  <a:lnTo>
                    <a:pt x="931" y="3"/>
                  </a:lnTo>
                  <a:lnTo>
                    <a:pt x="1137" y="357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auto">
            <a:xfrm>
              <a:off x="4162" y="2248"/>
              <a:ext cx="1194" cy="810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462" y="0"/>
                </a:cxn>
                <a:cxn ang="0">
                  <a:pos x="924" y="0"/>
                </a:cxn>
                <a:cxn ang="0">
                  <a:pos x="726" y="344"/>
                </a:cxn>
                <a:cxn ang="0">
                  <a:pos x="1194" y="344"/>
                </a:cxn>
                <a:cxn ang="0">
                  <a:pos x="925" y="810"/>
                </a:cxn>
                <a:cxn ang="0">
                  <a:pos x="0" y="810"/>
                </a:cxn>
              </a:cxnLst>
              <a:rect l="0" t="0" r="r" b="b"/>
              <a:pathLst>
                <a:path w="1194" h="810">
                  <a:moveTo>
                    <a:pt x="0" y="810"/>
                  </a:moveTo>
                  <a:lnTo>
                    <a:pt x="462" y="0"/>
                  </a:lnTo>
                  <a:lnTo>
                    <a:pt x="924" y="0"/>
                  </a:lnTo>
                  <a:lnTo>
                    <a:pt x="726" y="344"/>
                  </a:lnTo>
                  <a:lnTo>
                    <a:pt x="1194" y="344"/>
                  </a:lnTo>
                  <a:lnTo>
                    <a:pt x="925" y="810"/>
                  </a:lnTo>
                  <a:lnTo>
                    <a:pt x="0" y="81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100000">
                  <a:srgbClr val="66CCFF"/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auto">
            <a:xfrm>
              <a:off x="4888" y="2248"/>
              <a:ext cx="392" cy="348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392" y="348"/>
                </a:cxn>
                <a:cxn ang="0">
                  <a:pos x="0" y="348"/>
                </a:cxn>
                <a:cxn ang="0">
                  <a:pos x="192" y="0"/>
                </a:cxn>
              </a:cxnLst>
              <a:rect l="0" t="0" r="r" b="b"/>
              <a:pathLst>
                <a:path w="392" h="348">
                  <a:moveTo>
                    <a:pt x="192" y="0"/>
                  </a:moveTo>
                  <a:lnTo>
                    <a:pt x="392" y="348"/>
                  </a:lnTo>
                  <a:lnTo>
                    <a:pt x="0" y="348"/>
                  </a:lnTo>
                  <a:lnTo>
                    <a:pt x="192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36078"/>
                    <a:invGamma/>
                  </a:srgbClr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Line 47"/>
            <p:cNvSpPr>
              <a:spLocks noChangeShapeType="1"/>
            </p:cNvSpPr>
            <p:nvPr/>
          </p:nvSpPr>
          <p:spPr bwMode="auto">
            <a:xfrm rot="-1800000">
              <a:off x="4263" y="3031"/>
              <a:ext cx="1" cy="408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41388" y="163513"/>
            <a:ext cx="66552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Positions of Isometric Axes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42900" y="1120775"/>
            <a:ext cx="8470900" cy="1077913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92100" y="1009650"/>
            <a:ext cx="8696325" cy="13088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Isometric axes can be arbitrarily positioned to create different views of a single object.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44550" y="2403475"/>
            <a:ext cx="1396536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isometric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673475" y="2441575"/>
            <a:ext cx="181652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Reverse axis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isometric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883400" y="2441575"/>
            <a:ext cx="1459054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axis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isometric</a:t>
            </a:r>
          </a:p>
        </p:txBody>
      </p:sp>
      <p:grpSp>
        <p:nvGrpSpPr>
          <p:cNvPr id="44088" name="Group 56"/>
          <p:cNvGrpSpPr>
            <a:grpSpLocks/>
          </p:cNvGrpSpPr>
          <p:nvPr/>
        </p:nvGrpSpPr>
        <p:grpSpPr bwMode="auto">
          <a:xfrm>
            <a:off x="495300" y="3436938"/>
            <a:ext cx="2366963" cy="1743075"/>
            <a:chOff x="312" y="2200"/>
            <a:chExt cx="1491" cy="1098"/>
          </a:xfrm>
        </p:grpSpPr>
        <p:sp>
          <p:nvSpPr>
            <p:cNvPr id="44046" name="Freeform 14"/>
            <p:cNvSpPr>
              <a:spLocks/>
            </p:cNvSpPr>
            <p:nvPr/>
          </p:nvSpPr>
          <p:spPr bwMode="auto">
            <a:xfrm>
              <a:off x="312" y="2540"/>
              <a:ext cx="617" cy="7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0"/>
                </a:cxn>
                <a:cxn ang="0">
                  <a:pos x="616" y="756"/>
                </a:cxn>
                <a:cxn ang="0">
                  <a:pos x="617" y="353"/>
                </a:cxn>
                <a:cxn ang="0">
                  <a:pos x="0" y="0"/>
                </a:cxn>
              </a:cxnLst>
              <a:rect l="0" t="0" r="r" b="b"/>
              <a:pathLst>
                <a:path w="617" h="756">
                  <a:moveTo>
                    <a:pt x="0" y="0"/>
                  </a:moveTo>
                  <a:lnTo>
                    <a:pt x="0" y="400"/>
                  </a:lnTo>
                  <a:lnTo>
                    <a:pt x="616" y="756"/>
                  </a:lnTo>
                  <a:lnTo>
                    <a:pt x="617" y="35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100000">
                  <a:srgbClr val="66CCFF"/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auto">
            <a:xfrm>
              <a:off x="926" y="2393"/>
              <a:ext cx="877" cy="905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877" y="402"/>
                </a:cxn>
                <a:cxn ang="0">
                  <a:pos x="877" y="0"/>
                </a:cxn>
                <a:cxn ang="0">
                  <a:pos x="1" y="498"/>
                </a:cxn>
                <a:cxn ang="0">
                  <a:pos x="0" y="905"/>
                </a:cxn>
              </a:cxnLst>
              <a:rect l="0" t="0" r="r" b="b"/>
              <a:pathLst>
                <a:path w="877" h="905">
                  <a:moveTo>
                    <a:pt x="0" y="905"/>
                  </a:moveTo>
                  <a:lnTo>
                    <a:pt x="877" y="402"/>
                  </a:lnTo>
                  <a:lnTo>
                    <a:pt x="877" y="0"/>
                  </a:lnTo>
                  <a:lnTo>
                    <a:pt x="1" y="498"/>
                  </a:lnTo>
                  <a:lnTo>
                    <a:pt x="0" y="905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56078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auto">
            <a:xfrm>
              <a:off x="314" y="2200"/>
              <a:ext cx="1488" cy="691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609" y="691"/>
                </a:cxn>
                <a:cxn ang="0">
                  <a:pos x="1488" y="195"/>
                </a:cxn>
                <a:cxn ang="0">
                  <a:pos x="1149" y="0"/>
                </a:cxn>
                <a:cxn ang="0">
                  <a:pos x="720" y="241"/>
                </a:cxn>
                <a:cxn ang="0">
                  <a:pos x="455" y="88"/>
                </a:cxn>
                <a:cxn ang="0">
                  <a:pos x="0" y="339"/>
                </a:cxn>
              </a:cxnLst>
              <a:rect l="0" t="0" r="r" b="b"/>
              <a:pathLst>
                <a:path w="1488" h="691">
                  <a:moveTo>
                    <a:pt x="0" y="339"/>
                  </a:moveTo>
                  <a:lnTo>
                    <a:pt x="609" y="691"/>
                  </a:lnTo>
                  <a:lnTo>
                    <a:pt x="1488" y="195"/>
                  </a:lnTo>
                  <a:lnTo>
                    <a:pt x="1149" y="0"/>
                  </a:lnTo>
                  <a:lnTo>
                    <a:pt x="720" y="241"/>
                  </a:lnTo>
                  <a:lnTo>
                    <a:pt x="455" y="88"/>
                  </a:lnTo>
                  <a:lnTo>
                    <a:pt x="0" y="339"/>
                  </a:lnTo>
                  <a:close/>
                </a:path>
              </a:pathLst>
            </a:custGeom>
            <a:gradFill rotWithShape="0">
              <a:gsLst>
                <a:gs pos="0">
                  <a:srgbClr val="FFCC00">
                    <a:gamma/>
                    <a:shade val="66275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508000" y="5183188"/>
            <a:ext cx="2108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1270000" y="4418013"/>
            <a:ext cx="409575" cy="358775"/>
            <a:chOff x="800" y="2766"/>
            <a:chExt cx="258" cy="226"/>
          </a:xfrm>
        </p:grpSpPr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800" y="2768"/>
              <a:ext cx="12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72"/>
                </a:cxn>
                <a:cxn ang="0">
                  <a:pos x="128" y="224"/>
                </a:cxn>
              </a:cxnLst>
              <a:rect l="0" t="0" r="r" b="b"/>
              <a:pathLst>
                <a:path w="128" h="224">
                  <a:moveTo>
                    <a:pt x="0" y="0"/>
                  </a:moveTo>
                  <a:lnTo>
                    <a:pt x="128" y="72"/>
                  </a:lnTo>
                  <a:lnTo>
                    <a:pt x="128" y="22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V="1">
              <a:off x="926" y="2766"/>
              <a:ext cx="13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89" name="Group 57"/>
          <p:cNvGrpSpPr>
            <a:grpSpLocks/>
          </p:cNvGrpSpPr>
          <p:nvPr/>
        </p:nvGrpSpPr>
        <p:grpSpPr bwMode="auto">
          <a:xfrm>
            <a:off x="3495675" y="3475038"/>
            <a:ext cx="2390775" cy="1800225"/>
            <a:chOff x="2202" y="2224"/>
            <a:chExt cx="1506" cy="1134"/>
          </a:xfrm>
        </p:grpSpPr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2208" y="2638"/>
              <a:ext cx="1500" cy="72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444" y="616"/>
                </a:cxn>
                <a:cxn ang="0">
                  <a:pos x="702" y="467"/>
                </a:cxn>
                <a:cxn ang="0">
                  <a:pos x="1141" y="720"/>
                </a:cxn>
                <a:cxn ang="0">
                  <a:pos x="1500" y="513"/>
                </a:cxn>
                <a:cxn ang="0">
                  <a:pos x="612" y="0"/>
                </a:cxn>
                <a:cxn ang="0">
                  <a:pos x="0" y="360"/>
                </a:cxn>
              </a:cxnLst>
              <a:rect l="0" t="0" r="r" b="b"/>
              <a:pathLst>
                <a:path w="1500" h="720">
                  <a:moveTo>
                    <a:pt x="0" y="360"/>
                  </a:moveTo>
                  <a:lnTo>
                    <a:pt x="444" y="616"/>
                  </a:lnTo>
                  <a:lnTo>
                    <a:pt x="702" y="467"/>
                  </a:lnTo>
                  <a:lnTo>
                    <a:pt x="1141" y="720"/>
                  </a:lnTo>
                  <a:lnTo>
                    <a:pt x="1500" y="513"/>
                  </a:lnTo>
                  <a:lnTo>
                    <a:pt x="612" y="0"/>
                  </a:lnTo>
                  <a:lnTo>
                    <a:pt x="0" y="36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auto">
            <a:xfrm>
              <a:off x="2202" y="2224"/>
              <a:ext cx="618" cy="774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0" y="366"/>
                </a:cxn>
                <a:cxn ang="0">
                  <a:pos x="618" y="0"/>
                </a:cxn>
                <a:cxn ang="0">
                  <a:pos x="618" y="414"/>
                </a:cxn>
                <a:cxn ang="0">
                  <a:pos x="0" y="774"/>
                </a:cxn>
              </a:cxnLst>
              <a:rect l="0" t="0" r="r" b="b"/>
              <a:pathLst>
                <a:path w="618" h="774">
                  <a:moveTo>
                    <a:pt x="0" y="774"/>
                  </a:moveTo>
                  <a:lnTo>
                    <a:pt x="0" y="366"/>
                  </a:lnTo>
                  <a:lnTo>
                    <a:pt x="618" y="0"/>
                  </a:lnTo>
                  <a:lnTo>
                    <a:pt x="618" y="414"/>
                  </a:lnTo>
                  <a:lnTo>
                    <a:pt x="0" y="774"/>
                  </a:lnTo>
                  <a:close/>
                </a:path>
              </a:pathLst>
            </a:custGeom>
            <a:gradFill rotWithShape="0">
              <a:gsLst>
                <a:gs pos="0">
                  <a:srgbClr val="66CCFF">
                    <a:gamma/>
                    <a:shade val="46275"/>
                    <a:invGamma/>
                  </a:srgbClr>
                </a:gs>
                <a:gs pos="100000">
                  <a:srgbClr val="66CCFF"/>
                </a:gs>
              </a:gsLst>
              <a:lin ang="27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2820" y="2230"/>
              <a:ext cx="888" cy="924"/>
            </a:xfrm>
            <a:custGeom>
              <a:avLst/>
              <a:gdLst/>
              <a:ahLst/>
              <a:cxnLst>
                <a:cxn ang="0">
                  <a:pos x="888" y="924"/>
                </a:cxn>
                <a:cxn ang="0">
                  <a:pos x="0" y="411"/>
                </a:cxn>
                <a:cxn ang="0">
                  <a:pos x="0" y="0"/>
                </a:cxn>
                <a:cxn ang="0">
                  <a:pos x="888" y="513"/>
                </a:cxn>
                <a:cxn ang="0">
                  <a:pos x="888" y="924"/>
                </a:cxn>
              </a:cxnLst>
              <a:rect l="0" t="0" r="r" b="b"/>
              <a:pathLst>
                <a:path w="888" h="924">
                  <a:moveTo>
                    <a:pt x="888" y="924"/>
                  </a:moveTo>
                  <a:lnTo>
                    <a:pt x="0" y="411"/>
                  </a:lnTo>
                  <a:lnTo>
                    <a:pt x="0" y="0"/>
                  </a:lnTo>
                  <a:lnTo>
                    <a:pt x="888" y="513"/>
                  </a:lnTo>
                  <a:lnTo>
                    <a:pt x="888" y="924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3508375" y="3478213"/>
            <a:ext cx="2108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 rot="-3600000">
            <a:off x="4327525" y="3989388"/>
            <a:ext cx="409575" cy="358775"/>
            <a:chOff x="3110" y="3738"/>
            <a:chExt cx="258" cy="226"/>
          </a:xfrm>
        </p:grpSpPr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3110" y="3740"/>
              <a:ext cx="12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72"/>
                </a:cxn>
                <a:cxn ang="0">
                  <a:pos x="128" y="224"/>
                </a:cxn>
              </a:cxnLst>
              <a:rect l="0" t="0" r="r" b="b"/>
              <a:pathLst>
                <a:path w="128" h="224">
                  <a:moveTo>
                    <a:pt x="0" y="0"/>
                  </a:moveTo>
                  <a:lnTo>
                    <a:pt x="128" y="72"/>
                  </a:lnTo>
                  <a:lnTo>
                    <a:pt x="128" y="22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3236" y="3738"/>
              <a:ext cx="13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70" name="Group 38"/>
          <p:cNvGrpSpPr>
            <a:grpSpLocks/>
          </p:cNvGrpSpPr>
          <p:nvPr/>
        </p:nvGrpSpPr>
        <p:grpSpPr bwMode="auto">
          <a:xfrm rot="-1800000">
            <a:off x="7915275" y="4675188"/>
            <a:ext cx="409575" cy="358775"/>
            <a:chOff x="3110" y="3738"/>
            <a:chExt cx="258" cy="226"/>
          </a:xfrm>
        </p:grpSpPr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3110" y="3740"/>
              <a:ext cx="12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72"/>
                </a:cxn>
                <a:cxn ang="0">
                  <a:pos x="128" y="224"/>
                </a:cxn>
              </a:cxnLst>
              <a:rect l="0" t="0" r="r" b="b"/>
              <a:pathLst>
                <a:path w="128" h="224">
                  <a:moveTo>
                    <a:pt x="0" y="0"/>
                  </a:moveTo>
                  <a:lnTo>
                    <a:pt x="128" y="72"/>
                  </a:lnTo>
                  <a:lnTo>
                    <a:pt x="128" y="22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40"/>
            <p:cNvSpPr>
              <a:spLocks noChangeShapeType="1"/>
            </p:cNvSpPr>
            <p:nvPr/>
          </p:nvSpPr>
          <p:spPr bwMode="auto">
            <a:xfrm flipV="1">
              <a:off x="3236" y="3738"/>
              <a:ext cx="132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344488" y="5495925"/>
            <a:ext cx="2487612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View point is looking</a:t>
            </a:r>
          </a:p>
          <a:p>
            <a:pPr algn="l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down on the top of</a:t>
            </a:r>
          </a:p>
          <a:p>
            <a:pPr algn="l"/>
            <a:r>
              <a:rPr lang="en-US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object.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3451225" y="5508625"/>
            <a:ext cx="2487613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View point is looking</a:t>
            </a:r>
          </a:p>
          <a:p>
            <a:pPr algn="l"/>
            <a:r>
              <a:rPr lang="en-US" sz="2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up on the bottom of</a:t>
            </a:r>
          </a:p>
          <a:p>
            <a:pPr algn="l"/>
            <a:r>
              <a:rPr lang="en-US" sz="2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the object.</a:t>
            </a:r>
          </a:p>
        </p:txBody>
      </p:sp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6478588" y="5507038"/>
            <a:ext cx="2547937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View point is looking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from the right (or left)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 object.</a:t>
            </a:r>
          </a:p>
        </p:txBody>
      </p:sp>
    </p:spTree>
    <p:extLst>
      <p:ext uri="{BB962C8B-B14F-4D97-AF65-F5344CB8AC3E}">
        <p14:creationId xmlns:p14="http://schemas.microsoft.com/office/powerpoint/2010/main" val="11128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utoUpdateAnimBg="0"/>
      <p:bldP spid="44043" grpId="0" autoUpdateAnimBg="0"/>
      <p:bldP spid="44049" grpId="0" animBg="1"/>
      <p:bldP spid="44055" grpId="0" animBg="1"/>
      <p:bldP spid="44084" grpId="0" autoUpdateAnimBg="0"/>
      <p:bldP spid="44085" grpId="0" autoUpdateAnimBg="0"/>
      <p:bldP spid="440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17538" y="163513"/>
            <a:ext cx="75328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Distance in Isometric Drawing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7500" y="1117600"/>
            <a:ext cx="8369300" cy="22225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71" name="Group 59"/>
          <p:cNvGrpSpPr>
            <a:grpSpLocks/>
          </p:cNvGrpSpPr>
          <p:nvPr/>
        </p:nvGrpSpPr>
        <p:grpSpPr bwMode="auto">
          <a:xfrm>
            <a:off x="495300" y="2109789"/>
            <a:ext cx="7981950" cy="1373188"/>
            <a:chOff x="312" y="1329"/>
            <a:chExt cx="5028" cy="865"/>
          </a:xfrm>
        </p:grpSpPr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560" y="1329"/>
              <a:ext cx="4780" cy="8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Isometric line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is the line that run </a:t>
              </a: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to any of the isometric axes.</a:t>
              </a: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12" y="1488"/>
              <a:ext cx="152" cy="152"/>
            </a:xfrm>
            <a:prstGeom prst="rect">
              <a:avLst/>
            </a:prstGeom>
            <a:solidFill>
              <a:schemeClr val="accent2"/>
            </a:solidFill>
            <a:ln w="2857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2" name="Group 10"/>
          <p:cNvGrpSpPr>
            <a:grpSpLocks/>
          </p:cNvGrpSpPr>
          <p:nvPr/>
        </p:nvGrpSpPr>
        <p:grpSpPr bwMode="auto">
          <a:xfrm>
            <a:off x="2841625" y="3397250"/>
            <a:ext cx="2343150" cy="3209925"/>
            <a:chOff x="262" y="1900"/>
            <a:chExt cx="1476" cy="2022"/>
          </a:xfrm>
        </p:grpSpPr>
        <p:sp>
          <p:nvSpPr>
            <p:cNvPr id="90123" name="Freeform 11"/>
            <p:cNvSpPr>
              <a:spLocks/>
            </p:cNvSpPr>
            <p:nvPr/>
          </p:nvSpPr>
          <p:spPr bwMode="auto">
            <a:xfrm>
              <a:off x="262" y="2236"/>
              <a:ext cx="1216" cy="16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4"/>
                </a:cxn>
                <a:cxn ang="0">
                  <a:pos x="1216" y="1686"/>
                </a:cxn>
                <a:cxn ang="0">
                  <a:pos x="1216" y="1344"/>
                </a:cxn>
                <a:cxn ang="0">
                  <a:pos x="888" y="1155"/>
                </a:cxn>
                <a:cxn ang="0">
                  <a:pos x="270" y="150"/>
                </a:cxn>
                <a:cxn ang="0">
                  <a:pos x="0" y="0"/>
                </a:cxn>
              </a:cxnLst>
              <a:rect l="0" t="0" r="r" b="b"/>
              <a:pathLst>
                <a:path w="1216" h="1686">
                  <a:moveTo>
                    <a:pt x="0" y="0"/>
                  </a:moveTo>
                  <a:lnTo>
                    <a:pt x="0" y="984"/>
                  </a:lnTo>
                  <a:lnTo>
                    <a:pt x="1216" y="1686"/>
                  </a:lnTo>
                  <a:lnTo>
                    <a:pt x="1216" y="1344"/>
                  </a:lnTo>
                  <a:lnTo>
                    <a:pt x="888" y="1155"/>
                  </a:lnTo>
                  <a:lnTo>
                    <a:pt x="27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auto">
            <a:xfrm>
              <a:off x="1480" y="3052"/>
              <a:ext cx="258" cy="864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0" y="528"/>
                </a:cxn>
                <a:cxn ang="0">
                  <a:pos x="258" y="0"/>
                </a:cxn>
                <a:cxn ang="0">
                  <a:pos x="258" y="348"/>
                </a:cxn>
                <a:cxn ang="0">
                  <a:pos x="0" y="864"/>
                </a:cxn>
              </a:cxnLst>
              <a:rect l="0" t="0" r="r" b="b"/>
              <a:pathLst>
                <a:path w="258" h="864">
                  <a:moveTo>
                    <a:pt x="0" y="864"/>
                  </a:moveTo>
                  <a:lnTo>
                    <a:pt x="0" y="528"/>
                  </a:lnTo>
                  <a:lnTo>
                    <a:pt x="258" y="0"/>
                  </a:lnTo>
                  <a:lnTo>
                    <a:pt x="258" y="348"/>
                  </a:lnTo>
                  <a:lnTo>
                    <a:pt x="0" y="864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CCFF99"/>
                </a:gs>
              </a:gsLst>
              <a:lin ang="27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auto">
            <a:xfrm>
              <a:off x="1150" y="3052"/>
              <a:ext cx="588" cy="522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30" y="522"/>
                </a:cxn>
                <a:cxn ang="0">
                  <a:pos x="588" y="0"/>
                </a:cxn>
                <a:cxn ang="0">
                  <a:pos x="0" y="336"/>
                </a:cxn>
              </a:cxnLst>
              <a:rect l="0" t="0" r="r" b="b"/>
              <a:pathLst>
                <a:path w="588" h="522">
                  <a:moveTo>
                    <a:pt x="0" y="336"/>
                  </a:moveTo>
                  <a:lnTo>
                    <a:pt x="330" y="522"/>
                  </a:lnTo>
                  <a:lnTo>
                    <a:pt x="588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66FF66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auto">
            <a:xfrm>
              <a:off x="526" y="2050"/>
              <a:ext cx="1212" cy="1338"/>
            </a:xfrm>
            <a:custGeom>
              <a:avLst/>
              <a:gdLst/>
              <a:ahLst/>
              <a:cxnLst>
                <a:cxn ang="0">
                  <a:pos x="1212" y="1002"/>
                </a:cxn>
                <a:cxn ang="0">
                  <a:pos x="624" y="1338"/>
                </a:cxn>
                <a:cxn ang="0">
                  <a:pos x="0" y="336"/>
                </a:cxn>
                <a:cxn ang="0">
                  <a:pos x="588" y="0"/>
                </a:cxn>
                <a:cxn ang="0">
                  <a:pos x="1212" y="1002"/>
                </a:cxn>
              </a:cxnLst>
              <a:rect l="0" t="0" r="r" b="b"/>
              <a:pathLst>
                <a:path w="1212" h="1338">
                  <a:moveTo>
                    <a:pt x="1212" y="1002"/>
                  </a:moveTo>
                  <a:lnTo>
                    <a:pt x="624" y="1338"/>
                  </a:lnTo>
                  <a:lnTo>
                    <a:pt x="0" y="336"/>
                  </a:lnTo>
                  <a:lnTo>
                    <a:pt x="588" y="0"/>
                  </a:lnTo>
                  <a:lnTo>
                    <a:pt x="1212" y="1002"/>
                  </a:lnTo>
                  <a:close/>
                </a:path>
              </a:pathLst>
            </a:custGeom>
            <a:gradFill rotWithShape="0">
              <a:gsLst>
                <a:gs pos="0">
                  <a:srgbClr val="99FF99"/>
                </a:gs>
                <a:gs pos="100000">
                  <a:srgbClr val="008000"/>
                </a:gs>
              </a:gsLst>
              <a:lin ang="18900000" scaled="1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auto">
            <a:xfrm>
              <a:off x="262" y="1900"/>
              <a:ext cx="858" cy="48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70" y="486"/>
                </a:cxn>
                <a:cxn ang="0">
                  <a:pos x="858" y="150"/>
                </a:cxn>
                <a:cxn ang="0">
                  <a:pos x="588" y="0"/>
                </a:cxn>
                <a:cxn ang="0">
                  <a:pos x="0" y="336"/>
                </a:cxn>
              </a:cxnLst>
              <a:rect l="0" t="0" r="r" b="b"/>
              <a:pathLst>
                <a:path w="858" h="486">
                  <a:moveTo>
                    <a:pt x="0" y="336"/>
                  </a:moveTo>
                  <a:lnTo>
                    <a:pt x="270" y="486"/>
                  </a:lnTo>
                  <a:lnTo>
                    <a:pt x="858" y="150"/>
                  </a:lnTo>
                  <a:lnTo>
                    <a:pt x="588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66FF66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772150" y="4865688"/>
            <a:ext cx="0" cy="747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H="1" flipV="1">
            <a:off x="5084763" y="4476750"/>
            <a:ext cx="687387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rot="-1800000">
            <a:off x="5722938" y="4679950"/>
            <a:ext cx="738187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2851150" y="3387725"/>
            <a:ext cx="2324100" cy="2371725"/>
            <a:chOff x="636" y="2136"/>
            <a:chExt cx="1464" cy="1494"/>
          </a:xfrm>
        </p:grpSpPr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 flipV="1">
              <a:off x="900" y="2292"/>
              <a:ext cx="58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flipV="1">
              <a:off x="1518" y="3294"/>
              <a:ext cx="58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 flipV="1">
              <a:off x="636" y="2136"/>
              <a:ext cx="582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2832100" y="3387725"/>
            <a:ext cx="1946275" cy="3228975"/>
            <a:chOff x="624" y="2136"/>
            <a:chExt cx="1226" cy="2034"/>
          </a:xfrm>
        </p:grpSpPr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>
              <a:off x="630" y="2478"/>
              <a:ext cx="276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1212" y="2136"/>
              <a:ext cx="276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>
              <a:off x="1524" y="3630"/>
              <a:ext cx="318" cy="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>
              <a:off x="624" y="3456"/>
              <a:ext cx="1226" cy="7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2841625" y="3921125"/>
            <a:ext cx="2343150" cy="2695575"/>
            <a:chOff x="630" y="2472"/>
            <a:chExt cx="1476" cy="1698"/>
          </a:xfrm>
        </p:grpSpPr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>
              <a:off x="630" y="2472"/>
              <a:ext cx="0" cy="98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1848" y="3810"/>
              <a:ext cx="0" cy="3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2106" y="3282"/>
              <a:ext cx="0" cy="3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5821363" y="4894263"/>
            <a:ext cx="20764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Isometric axes</a:t>
            </a:r>
          </a:p>
        </p:txBody>
      </p:sp>
      <p:grpSp>
        <p:nvGrpSpPr>
          <p:cNvPr id="90146" name="Group 34"/>
          <p:cNvGrpSpPr>
            <a:grpSpLocks/>
          </p:cNvGrpSpPr>
          <p:nvPr/>
        </p:nvGrpSpPr>
        <p:grpSpPr bwMode="auto">
          <a:xfrm>
            <a:off x="3276600" y="3632200"/>
            <a:ext cx="1905000" cy="2971800"/>
            <a:chOff x="904" y="2176"/>
            <a:chExt cx="1200" cy="1872"/>
          </a:xfrm>
        </p:grpSpPr>
        <p:sp>
          <p:nvSpPr>
            <p:cNvPr id="90147" name="Line 35"/>
            <p:cNvSpPr>
              <a:spLocks noChangeShapeType="1"/>
            </p:cNvSpPr>
            <p:nvPr/>
          </p:nvSpPr>
          <p:spPr bwMode="auto">
            <a:xfrm>
              <a:off x="904" y="2512"/>
              <a:ext cx="616" cy="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Line 36"/>
            <p:cNvSpPr>
              <a:spLocks noChangeShapeType="1"/>
            </p:cNvSpPr>
            <p:nvPr/>
          </p:nvSpPr>
          <p:spPr bwMode="auto">
            <a:xfrm>
              <a:off x="1480" y="2176"/>
              <a:ext cx="624" cy="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9" name="Line 37"/>
            <p:cNvSpPr>
              <a:spLocks noChangeShapeType="1"/>
            </p:cNvSpPr>
            <p:nvPr/>
          </p:nvSpPr>
          <p:spPr bwMode="auto">
            <a:xfrm flipV="1">
              <a:off x="1848" y="3168"/>
              <a:ext cx="256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 flipV="1">
              <a:off x="1840" y="3528"/>
              <a:ext cx="264" cy="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62" name="Line 50"/>
          <p:cNvSpPr>
            <a:spLocks noChangeShapeType="1"/>
          </p:cNvSpPr>
          <p:nvPr/>
        </p:nvSpPr>
        <p:spPr bwMode="auto">
          <a:xfrm flipV="1">
            <a:off x="2844800" y="3387725"/>
            <a:ext cx="928688" cy="5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72" name="Group 60"/>
          <p:cNvGrpSpPr>
            <a:grpSpLocks/>
          </p:cNvGrpSpPr>
          <p:nvPr/>
        </p:nvGrpSpPr>
        <p:grpSpPr bwMode="auto">
          <a:xfrm>
            <a:off x="482600" y="909638"/>
            <a:ext cx="8688388" cy="1373188"/>
            <a:chOff x="304" y="573"/>
            <a:chExt cx="5473" cy="865"/>
          </a:xfrm>
        </p:grpSpPr>
        <p:sp>
          <p:nvSpPr>
            <p:cNvPr id="90167" name="Text Box 55"/>
            <p:cNvSpPr txBox="1">
              <a:spLocks noChangeArrowheads="1"/>
            </p:cNvSpPr>
            <p:nvPr/>
          </p:nvSpPr>
          <p:spPr bwMode="auto">
            <a:xfrm>
              <a:off x="497" y="573"/>
              <a:ext cx="5280" cy="8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True-length distances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are shown along</a:t>
              </a:r>
              <a:br>
                <a:rPr lang="en-US" sz="3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isometric lines.</a:t>
              </a:r>
            </a:p>
          </p:txBody>
        </p:sp>
        <p:sp>
          <p:nvSpPr>
            <p:cNvPr id="90168" name="Rectangle 56"/>
            <p:cNvSpPr>
              <a:spLocks noChangeArrowheads="1"/>
            </p:cNvSpPr>
            <p:nvPr/>
          </p:nvSpPr>
          <p:spPr bwMode="auto">
            <a:xfrm>
              <a:off x="304" y="760"/>
              <a:ext cx="152" cy="152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73" name="Text Box 61"/>
          <p:cNvSpPr txBox="1">
            <a:spLocks noChangeArrowheads="1"/>
          </p:cNvSpPr>
          <p:nvPr/>
        </p:nvSpPr>
        <p:spPr bwMode="auto">
          <a:xfrm>
            <a:off x="4640263" y="3735388"/>
            <a:ext cx="3023585" cy="523220"/>
          </a:xfrm>
          <a:prstGeom prst="rect">
            <a:avLst/>
          </a:prstGeom>
          <a:solidFill>
            <a:srgbClr val="FF33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Non-isometric lines</a:t>
            </a:r>
          </a:p>
        </p:txBody>
      </p:sp>
    </p:spTree>
    <p:extLst>
      <p:ext uri="{BB962C8B-B14F-4D97-AF65-F5344CB8AC3E}">
        <p14:creationId xmlns:p14="http://schemas.microsoft.com/office/powerpoint/2010/main" val="26621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28" grpId="0" animBg="1"/>
      <p:bldP spid="90129" grpId="0" animBg="1"/>
      <p:bldP spid="90130" grpId="0" animBg="1"/>
      <p:bldP spid="90144" grpId="0" autoUpdateAnimBg="0"/>
      <p:bldP spid="90162" grpId="0" animBg="1"/>
      <p:bldP spid="90162" grpId="1" animBg="1"/>
      <p:bldP spid="90162" grpId="2" animBg="1"/>
      <p:bldP spid="901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ED472-C6D2-42FE-B537-7D882104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620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944600" y="1858963"/>
            <a:ext cx="362631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Isometric</a:t>
            </a:r>
          </a:p>
          <a:p>
            <a:pPr algn="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Sketching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002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06400" y="1231900"/>
            <a:ext cx="8369300" cy="48514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76250" y="2684463"/>
            <a:ext cx="470032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Define an isometric axis.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76250" y="3402013"/>
            <a:ext cx="5338321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Sketching the enclosing box.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50850" y="4017963"/>
            <a:ext cx="7972425" cy="13726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Estimate the size and relationship of each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details.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" y="5307013"/>
            <a:ext cx="4480714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Arial" charset="0"/>
                <a:cs typeface="Arial" charset="0"/>
              </a:rPr>
              <a:t>5.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Darken all visible lines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476250" y="1306513"/>
            <a:ext cx="8248650" cy="13088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Place the object in the position which its shape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and features are clearly seen.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804863" y="214313"/>
            <a:ext cx="709944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an actual object</a:t>
            </a:r>
          </a:p>
        </p:txBody>
      </p:sp>
    </p:spTree>
    <p:extLst>
      <p:ext uri="{BB962C8B-B14F-4D97-AF65-F5344CB8AC3E}">
        <p14:creationId xmlns:p14="http://schemas.microsoft.com/office/powerpoint/2010/main" val="194134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nimBg="1"/>
      <p:bldP spid="48137" grpId="0" autoUpdateAnimBg="0"/>
      <p:bldP spid="48138" grpId="0" autoUpdateAnimBg="0"/>
      <p:bldP spid="48139" grpId="0" autoUpdateAnimBg="0"/>
      <p:bldP spid="48141" grpId="0" autoUpdateAnimBg="0"/>
      <p:bldP spid="48157" grpId="0" autoUpdateAnimBg="0"/>
      <p:bldP spid="481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1410" y="381000"/>
            <a:ext cx="32864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Objectives</a:t>
            </a:r>
          </a:p>
        </p:txBody>
      </p: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364740" y="1062039"/>
            <a:ext cx="7573969" cy="1373188"/>
            <a:chOff x="284" y="749"/>
            <a:chExt cx="4771" cy="865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84" y="913"/>
              <a:ext cx="155" cy="15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439" y="749"/>
              <a:ext cx="461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Be able to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explain the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difference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between</a:t>
              </a:r>
            </a:p>
            <a:p>
              <a:pPr algn="l">
                <a:lnSpc>
                  <a:spcPct val="130000"/>
                </a:lnSpc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Multi-view drawing and pictorial drawing </a:t>
              </a:r>
            </a:p>
          </p:txBody>
        </p:sp>
      </p:grp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386530" y="4487868"/>
            <a:ext cx="7431088" cy="1373189"/>
            <a:chOff x="284" y="2342"/>
            <a:chExt cx="4681" cy="865"/>
          </a:xfrm>
        </p:grpSpPr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73" y="2342"/>
              <a:ext cx="449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Be able to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create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isometric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oblique</a:t>
              </a:r>
              <a:b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sketches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from  multi-view drawing.</a:t>
              </a: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284" y="2497"/>
              <a:ext cx="155" cy="15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85762" y="2449513"/>
            <a:ext cx="7867651" cy="2012951"/>
            <a:chOff x="302" y="518"/>
            <a:chExt cx="4956" cy="1268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02" y="655"/>
              <a:ext cx="155" cy="15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542" y="518"/>
              <a:ext cx="4716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Be able to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explain the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difference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between an</a:t>
              </a:r>
              <a:br>
                <a:rPr lang="en-US" sz="3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axonometric projection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and an</a:t>
              </a:r>
              <a:r>
                <a:rPr lang="en-US" sz="3200" b="1" i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oblique</a:t>
              </a:r>
              <a:b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projection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1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6" name="Picture 96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2000"/>
          </a:blip>
          <a:srcRect/>
          <a:stretch>
            <a:fillRect/>
          </a:stretch>
        </p:blipFill>
        <p:spPr bwMode="auto">
          <a:xfrm>
            <a:off x="5446713" y="4059238"/>
            <a:ext cx="2671762" cy="2214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51291" name="Picture 9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9388" y="1493838"/>
            <a:ext cx="2076450" cy="2543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288925" y="1600200"/>
            <a:ext cx="128272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endParaRPr lang="en-US" sz="2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38113" y="2249488"/>
            <a:ext cx="342106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Positioning object.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28588" y="2909888"/>
            <a:ext cx="372586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Select  isometric axis.</a:t>
            </a:r>
          </a:p>
        </p:txBody>
      </p:sp>
      <p:grpSp>
        <p:nvGrpSpPr>
          <p:cNvPr id="51276" name="Group 76"/>
          <p:cNvGrpSpPr>
            <a:grpSpLocks/>
          </p:cNvGrpSpPr>
          <p:nvPr/>
        </p:nvGrpSpPr>
        <p:grpSpPr bwMode="auto">
          <a:xfrm>
            <a:off x="3854450" y="1677988"/>
            <a:ext cx="2265363" cy="1719262"/>
            <a:chOff x="2309" y="1229"/>
            <a:chExt cx="1427" cy="1083"/>
          </a:xfrm>
        </p:grpSpPr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flipV="1">
              <a:off x="3104" y="1353"/>
              <a:ext cx="632" cy="3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 flipH="1" flipV="1">
              <a:off x="2309" y="1229"/>
              <a:ext cx="795" cy="4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>
              <a:off x="3112" y="1688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3810461" y="2030413"/>
            <a:ext cx="0" cy="399256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33350" y="3535363"/>
            <a:ext cx="3567113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Sketch enclosing box.</a:t>
            </a:r>
          </a:p>
        </p:txBody>
      </p:sp>
      <p:grpSp>
        <p:nvGrpSpPr>
          <p:cNvPr id="51304" name="Group 104"/>
          <p:cNvGrpSpPr>
            <a:grpSpLocks/>
          </p:cNvGrpSpPr>
          <p:nvPr/>
        </p:nvGrpSpPr>
        <p:grpSpPr bwMode="auto">
          <a:xfrm>
            <a:off x="5089525" y="4316413"/>
            <a:ext cx="3471863" cy="2343150"/>
            <a:chOff x="3206" y="2719"/>
            <a:chExt cx="2187" cy="1476"/>
          </a:xfrm>
        </p:grpSpPr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 flipV="1">
              <a:off x="4495" y="2946"/>
              <a:ext cx="898" cy="5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 flipV="1">
              <a:off x="3206" y="2719"/>
              <a:ext cx="1289" cy="7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>
              <a:off x="4495" y="3463"/>
              <a:ext cx="0" cy="7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133350" y="4549379"/>
            <a:ext cx="408781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Add details.</a:t>
            </a:r>
          </a:p>
        </p:txBody>
      </p:sp>
      <p:grpSp>
        <p:nvGrpSpPr>
          <p:cNvPr id="51253" name="Group 53"/>
          <p:cNvGrpSpPr>
            <a:grpSpLocks/>
          </p:cNvGrpSpPr>
          <p:nvPr/>
        </p:nvGrpSpPr>
        <p:grpSpPr bwMode="auto">
          <a:xfrm>
            <a:off x="4570413" y="1762125"/>
            <a:ext cx="606425" cy="619125"/>
            <a:chOff x="2368" y="856"/>
            <a:chExt cx="382" cy="390"/>
          </a:xfrm>
        </p:grpSpPr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2368" y="1040"/>
              <a:ext cx="54" cy="54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2696" y="856"/>
              <a:ext cx="54" cy="54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7" name="Oval 47"/>
            <p:cNvSpPr>
              <a:spLocks noChangeArrowheads="1"/>
            </p:cNvSpPr>
            <p:nvPr/>
          </p:nvSpPr>
          <p:spPr bwMode="auto">
            <a:xfrm>
              <a:off x="2368" y="1192"/>
              <a:ext cx="54" cy="54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Oval 48"/>
            <p:cNvSpPr>
              <a:spLocks noChangeArrowheads="1"/>
            </p:cNvSpPr>
            <p:nvPr/>
          </p:nvSpPr>
          <p:spPr bwMode="auto">
            <a:xfrm>
              <a:off x="2696" y="1000"/>
              <a:ext cx="54" cy="54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078413" y="2282825"/>
            <a:ext cx="606425" cy="606425"/>
            <a:chOff x="2688" y="1184"/>
            <a:chExt cx="382" cy="382"/>
          </a:xfrm>
        </p:grpSpPr>
        <p:sp>
          <p:nvSpPr>
            <p:cNvPr id="51256" name="Oval 56"/>
            <p:cNvSpPr>
              <a:spLocks noChangeArrowheads="1"/>
            </p:cNvSpPr>
            <p:nvPr/>
          </p:nvSpPr>
          <p:spPr bwMode="auto">
            <a:xfrm>
              <a:off x="2688" y="1360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Oval 57"/>
            <p:cNvSpPr>
              <a:spLocks noChangeArrowheads="1"/>
            </p:cNvSpPr>
            <p:nvPr/>
          </p:nvSpPr>
          <p:spPr bwMode="auto">
            <a:xfrm>
              <a:off x="3016" y="1184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auto">
            <a:xfrm>
              <a:off x="2688" y="1512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9" name="Oval 59"/>
            <p:cNvSpPr>
              <a:spLocks noChangeArrowheads="1"/>
            </p:cNvSpPr>
            <p:nvPr/>
          </p:nvSpPr>
          <p:spPr bwMode="auto">
            <a:xfrm>
              <a:off x="3016" y="1320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6" name="Text Box 66"/>
          <p:cNvSpPr txBox="1">
            <a:spLocks noChangeArrowheads="1"/>
          </p:cNvSpPr>
          <p:nvPr/>
        </p:nvSpPr>
        <p:spPr bwMode="auto">
          <a:xfrm>
            <a:off x="128588" y="5137522"/>
            <a:ext cx="350128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Darken visible lines.</a:t>
            </a:r>
          </a:p>
        </p:txBody>
      </p:sp>
      <p:grpSp>
        <p:nvGrpSpPr>
          <p:cNvPr id="51282" name="Group 82"/>
          <p:cNvGrpSpPr>
            <a:grpSpLocks/>
          </p:cNvGrpSpPr>
          <p:nvPr/>
        </p:nvGrpSpPr>
        <p:grpSpPr bwMode="auto">
          <a:xfrm>
            <a:off x="6310313" y="4408488"/>
            <a:ext cx="1085850" cy="1157287"/>
            <a:chOff x="4404" y="1062"/>
            <a:chExt cx="456" cy="486"/>
          </a:xfrm>
        </p:grpSpPr>
        <p:sp>
          <p:nvSpPr>
            <p:cNvPr id="51278" name="Line 78"/>
            <p:cNvSpPr>
              <a:spLocks noChangeShapeType="1"/>
            </p:cNvSpPr>
            <p:nvPr/>
          </p:nvSpPr>
          <p:spPr bwMode="auto">
            <a:xfrm>
              <a:off x="4434" y="1260"/>
              <a:ext cx="0" cy="28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9" name="Line 79"/>
            <p:cNvSpPr>
              <a:spLocks noChangeShapeType="1"/>
            </p:cNvSpPr>
            <p:nvPr/>
          </p:nvSpPr>
          <p:spPr bwMode="auto">
            <a:xfrm flipV="1">
              <a:off x="4404" y="1087"/>
              <a:ext cx="456" cy="26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0" name="Line 80"/>
            <p:cNvSpPr>
              <a:spLocks noChangeShapeType="1"/>
            </p:cNvSpPr>
            <p:nvPr/>
          </p:nvSpPr>
          <p:spPr bwMode="auto">
            <a:xfrm flipV="1">
              <a:off x="4404" y="1237"/>
              <a:ext cx="456" cy="26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Line 81"/>
            <p:cNvSpPr>
              <a:spLocks noChangeShapeType="1"/>
            </p:cNvSpPr>
            <p:nvPr/>
          </p:nvSpPr>
          <p:spPr bwMode="auto">
            <a:xfrm>
              <a:off x="4770" y="1062"/>
              <a:ext cx="0" cy="28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3" name="Group 83"/>
          <p:cNvGrpSpPr>
            <a:grpSpLocks/>
          </p:cNvGrpSpPr>
          <p:nvPr/>
        </p:nvGrpSpPr>
        <p:grpSpPr bwMode="auto">
          <a:xfrm>
            <a:off x="7062788" y="5194300"/>
            <a:ext cx="1085850" cy="1157288"/>
            <a:chOff x="4404" y="1062"/>
            <a:chExt cx="456" cy="486"/>
          </a:xfrm>
        </p:grpSpPr>
        <p:sp>
          <p:nvSpPr>
            <p:cNvPr id="51284" name="Line 84"/>
            <p:cNvSpPr>
              <a:spLocks noChangeShapeType="1"/>
            </p:cNvSpPr>
            <p:nvPr/>
          </p:nvSpPr>
          <p:spPr bwMode="auto">
            <a:xfrm>
              <a:off x="4434" y="1260"/>
              <a:ext cx="0" cy="28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5" name="Line 85"/>
            <p:cNvSpPr>
              <a:spLocks noChangeShapeType="1"/>
            </p:cNvSpPr>
            <p:nvPr/>
          </p:nvSpPr>
          <p:spPr bwMode="auto">
            <a:xfrm flipV="1">
              <a:off x="4404" y="1087"/>
              <a:ext cx="456" cy="26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6"/>
            <p:cNvSpPr>
              <a:spLocks noChangeShapeType="1"/>
            </p:cNvSpPr>
            <p:nvPr/>
          </p:nvSpPr>
          <p:spPr bwMode="auto">
            <a:xfrm flipV="1">
              <a:off x="4404" y="1237"/>
              <a:ext cx="456" cy="263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Line 87"/>
            <p:cNvSpPr>
              <a:spLocks noChangeShapeType="1"/>
            </p:cNvSpPr>
            <p:nvPr/>
          </p:nvSpPr>
          <p:spPr bwMode="auto">
            <a:xfrm>
              <a:off x="4770" y="1062"/>
              <a:ext cx="0" cy="28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6338888" y="4918075"/>
            <a:ext cx="1685925" cy="974725"/>
            <a:chOff x="4416" y="1272"/>
            <a:chExt cx="708" cy="409"/>
          </a:xfrm>
        </p:grpSpPr>
        <p:sp>
          <p:nvSpPr>
            <p:cNvPr id="51288" name="Line 88"/>
            <p:cNvSpPr>
              <a:spLocks noChangeShapeType="1"/>
            </p:cNvSpPr>
            <p:nvPr/>
          </p:nvSpPr>
          <p:spPr bwMode="auto">
            <a:xfrm>
              <a:off x="4416" y="1470"/>
              <a:ext cx="366" cy="21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9" name="Line 89"/>
            <p:cNvSpPr>
              <a:spLocks noChangeShapeType="1"/>
            </p:cNvSpPr>
            <p:nvPr/>
          </p:nvSpPr>
          <p:spPr bwMode="auto">
            <a:xfrm>
              <a:off x="4746" y="1272"/>
              <a:ext cx="378" cy="217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93" name="Text Box 93"/>
          <p:cNvSpPr txBox="1">
            <a:spLocks noChangeArrowheads="1"/>
          </p:cNvSpPr>
          <p:nvPr/>
        </p:nvSpPr>
        <p:spPr bwMode="auto">
          <a:xfrm>
            <a:off x="804863" y="214313"/>
            <a:ext cx="709944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an actual object</a:t>
            </a:r>
          </a:p>
        </p:txBody>
      </p:sp>
      <p:grpSp>
        <p:nvGrpSpPr>
          <p:cNvPr id="51303" name="Group 103"/>
          <p:cNvGrpSpPr>
            <a:grpSpLocks/>
          </p:cNvGrpSpPr>
          <p:nvPr/>
        </p:nvGrpSpPr>
        <p:grpSpPr bwMode="auto">
          <a:xfrm>
            <a:off x="5583238" y="4138613"/>
            <a:ext cx="2365375" cy="2057400"/>
            <a:chOff x="4215" y="1974"/>
            <a:chExt cx="993" cy="864"/>
          </a:xfrm>
        </p:grpSpPr>
        <p:sp>
          <p:nvSpPr>
            <p:cNvPr id="51298" name="Line 98"/>
            <p:cNvSpPr>
              <a:spLocks noChangeShapeType="1"/>
            </p:cNvSpPr>
            <p:nvPr/>
          </p:nvSpPr>
          <p:spPr bwMode="auto">
            <a:xfrm>
              <a:off x="4215" y="2163"/>
              <a:ext cx="336" cy="19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Line 100"/>
            <p:cNvSpPr>
              <a:spLocks noChangeShapeType="1"/>
            </p:cNvSpPr>
            <p:nvPr/>
          </p:nvSpPr>
          <p:spPr bwMode="auto">
            <a:xfrm>
              <a:off x="4881" y="2319"/>
              <a:ext cx="327" cy="18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02" name="Group 102"/>
            <p:cNvGrpSpPr>
              <a:grpSpLocks/>
            </p:cNvGrpSpPr>
            <p:nvPr/>
          </p:nvGrpSpPr>
          <p:grpSpPr bwMode="auto">
            <a:xfrm>
              <a:off x="4218" y="1974"/>
              <a:ext cx="987" cy="864"/>
              <a:chOff x="4218" y="1974"/>
              <a:chExt cx="987" cy="864"/>
            </a:xfrm>
          </p:grpSpPr>
          <p:sp>
            <p:nvSpPr>
              <p:cNvPr id="51297" name="Freeform 97"/>
              <p:cNvSpPr>
                <a:spLocks/>
              </p:cNvSpPr>
              <p:nvPr/>
            </p:nvSpPr>
            <p:spPr bwMode="auto">
              <a:xfrm>
                <a:off x="4218" y="1974"/>
                <a:ext cx="987" cy="859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483"/>
                  </a:cxn>
                  <a:cxn ang="0">
                    <a:pos x="651" y="859"/>
                  </a:cxn>
                  <a:cxn ang="0">
                    <a:pos x="987" y="675"/>
                  </a:cxn>
                  <a:cxn ang="0">
                    <a:pos x="987" y="522"/>
                  </a:cxn>
                  <a:cxn ang="0">
                    <a:pos x="651" y="716"/>
                  </a:cxn>
                  <a:cxn ang="0">
                    <a:pos x="336" y="534"/>
                  </a:cxn>
                  <a:cxn ang="0">
                    <a:pos x="336" y="387"/>
                  </a:cxn>
                  <a:cxn ang="0">
                    <a:pos x="664" y="198"/>
                  </a:cxn>
                  <a:cxn ang="0">
                    <a:pos x="342" y="0"/>
                  </a:cxn>
                  <a:cxn ang="0">
                    <a:pos x="0" y="192"/>
                  </a:cxn>
                </a:cxnLst>
                <a:rect l="0" t="0" r="r" b="b"/>
                <a:pathLst>
                  <a:path w="987" h="859">
                    <a:moveTo>
                      <a:pt x="0" y="192"/>
                    </a:moveTo>
                    <a:lnTo>
                      <a:pt x="0" y="483"/>
                    </a:lnTo>
                    <a:lnTo>
                      <a:pt x="651" y="859"/>
                    </a:lnTo>
                    <a:lnTo>
                      <a:pt x="987" y="675"/>
                    </a:lnTo>
                    <a:lnTo>
                      <a:pt x="987" y="522"/>
                    </a:lnTo>
                    <a:lnTo>
                      <a:pt x="651" y="716"/>
                    </a:lnTo>
                    <a:lnTo>
                      <a:pt x="336" y="534"/>
                    </a:lnTo>
                    <a:lnTo>
                      <a:pt x="336" y="387"/>
                    </a:lnTo>
                    <a:lnTo>
                      <a:pt x="664" y="198"/>
                    </a:lnTo>
                    <a:lnTo>
                      <a:pt x="342" y="0"/>
                    </a:lnTo>
                    <a:lnTo>
                      <a:pt x="0" y="192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9" name="Freeform 99"/>
              <p:cNvSpPr>
                <a:spLocks/>
              </p:cNvSpPr>
              <p:nvPr/>
            </p:nvSpPr>
            <p:spPr bwMode="auto">
              <a:xfrm>
                <a:off x="4551" y="2169"/>
                <a:ext cx="330" cy="339"/>
              </a:xfrm>
              <a:custGeom>
                <a:avLst/>
                <a:gdLst/>
                <a:ahLst/>
                <a:cxnLst>
                  <a:cxn ang="0">
                    <a:pos x="0" y="339"/>
                  </a:cxn>
                  <a:cxn ang="0">
                    <a:pos x="330" y="150"/>
                  </a:cxn>
                  <a:cxn ang="0">
                    <a:pos x="330" y="0"/>
                  </a:cxn>
                </a:cxnLst>
                <a:rect l="0" t="0" r="r" b="b"/>
                <a:pathLst>
                  <a:path w="330" h="339">
                    <a:moveTo>
                      <a:pt x="0" y="339"/>
                    </a:moveTo>
                    <a:lnTo>
                      <a:pt x="330" y="150"/>
                    </a:lnTo>
                    <a:lnTo>
                      <a:pt x="330" y="0"/>
                    </a:ln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1" name="Line 101"/>
              <p:cNvSpPr>
                <a:spLocks noChangeShapeType="1"/>
              </p:cNvSpPr>
              <p:nvPr/>
            </p:nvSpPr>
            <p:spPr bwMode="auto">
              <a:xfrm>
                <a:off x="4869" y="2688"/>
                <a:ext cx="0" cy="15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4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utoUpdateAnimBg="0"/>
      <p:bldP spid="51215" grpId="0" autoUpdateAnimBg="0"/>
      <p:bldP spid="51225" grpId="0" animBg="1"/>
      <p:bldP spid="51226" grpId="0" autoUpdateAnimBg="0"/>
      <p:bldP spid="51236" grpId="0" autoUpdateAnimBg="0"/>
      <p:bldP spid="512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41288" y="1630363"/>
            <a:ext cx="287450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Positioning  object.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31763" y="2212975"/>
            <a:ext cx="318869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Select  isometric axis.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541713" y="1336675"/>
            <a:ext cx="0" cy="3578225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36525" y="2794000"/>
            <a:ext cx="2584362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Sketch enclosing</a:t>
            </a:r>
            <a:b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box.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136525" y="3652838"/>
            <a:ext cx="196143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Add details.</a:t>
            </a:r>
          </a:p>
        </p:txBody>
      </p:sp>
      <p:graphicFrame>
        <p:nvGraphicFramePr>
          <p:cNvPr id="53297" name="Object 49"/>
          <p:cNvGraphicFramePr>
            <a:graphicFrameLocks noChangeAspect="1"/>
          </p:cNvGraphicFramePr>
          <p:nvPr/>
        </p:nvGraphicFramePr>
        <p:xfrm>
          <a:off x="5684838" y="1790700"/>
          <a:ext cx="3063875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Image" r:id="rId3" imgW="1751080" imgH="1846857" progId="Photoshop.Image.6">
                  <p:embed/>
                </p:oleObj>
              </mc:Choice>
              <mc:Fallback>
                <p:oleObj name="Image" r:id="rId3" imgW="1751080" imgH="1846857" progId="Photoshop.Image.6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1790700"/>
                        <a:ext cx="3063875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8" name="Object 50"/>
          <p:cNvGraphicFramePr>
            <a:graphicFrameLocks noChangeAspect="1"/>
          </p:cNvGraphicFramePr>
          <p:nvPr/>
        </p:nvGraphicFramePr>
        <p:xfrm>
          <a:off x="4017963" y="1196975"/>
          <a:ext cx="15684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Image" r:id="rId5" imgW="1568199" imgH="1568199" progId="Photoshop.Image.6">
                  <p:embed/>
                </p:oleObj>
              </mc:Choice>
              <mc:Fallback>
                <p:oleObj name="Image" r:id="rId5" imgW="1568199" imgH="156819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196975"/>
                        <a:ext cx="15684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334" name="Group 86"/>
          <p:cNvGrpSpPr>
            <a:grpSpLocks/>
          </p:cNvGrpSpPr>
          <p:nvPr/>
        </p:nvGrpSpPr>
        <p:grpSpPr bwMode="auto">
          <a:xfrm>
            <a:off x="3989388" y="1346200"/>
            <a:ext cx="1295400" cy="1165225"/>
            <a:chOff x="2032" y="1040"/>
            <a:chExt cx="816" cy="734"/>
          </a:xfrm>
        </p:grpSpPr>
        <p:sp>
          <p:nvSpPr>
            <p:cNvPr id="53303" name="Oval 55"/>
            <p:cNvSpPr>
              <a:spLocks noChangeArrowheads="1"/>
            </p:cNvSpPr>
            <p:nvPr/>
          </p:nvSpPr>
          <p:spPr bwMode="auto">
            <a:xfrm>
              <a:off x="2032" y="1416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auto">
            <a:xfrm>
              <a:off x="2544" y="1720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auto">
            <a:xfrm>
              <a:off x="2248" y="1040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>
              <a:off x="2648" y="1288"/>
              <a:ext cx="200" cy="11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 flipV="1">
              <a:off x="2792" y="1272"/>
              <a:ext cx="0" cy="24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auto">
            <a:xfrm>
              <a:off x="2768" y="1336"/>
              <a:ext cx="54" cy="54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auto">
            <a:xfrm>
              <a:off x="2244" y="1298"/>
              <a:ext cx="56" cy="56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auto">
            <a:xfrm>
              <a:off x="2754" y="1598"/>
              <a:ext cx="56" cy="56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61" name="Group 113"/>
          <p:cNvGrpSpPr>
            <a:grpSpLocks/>
          </p:cNvGrpSpPr>
          <p:nvPr/>
        </p:nvGrpSpPr>
        <p:grpSpPr bwMode="auto">
          <a:xfrm>
            <a:off x="5770563" y="2270125"/>
            <a:ext cx="2295525" cy="2084388"/>
            <a:chOff x="3230" y="1064"/>
            <a:chExt cx="826" cy="750"/>
          </a:xfrm>
        </p:grpSpPr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3763" y="1644"/>
              <a:ext cx="293" cy="17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>
              <a:off x="4020" y="1370"/>
              <a:ext cx="0" cy="34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 flipV="1">
              <a:off x="3230" y="1350"/>
              <a:ext cx="304" cy="176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7" name="Line 69"/>
            <p:cNvSpPr>
              <a:spLocks noChangeShapeType="1"/>
            </p:cNvSpPr>
            <p:nvPr/>
          </p:nvSpPr>
          <p:spPr bwMode="auto">
            <a:xfrm>
              <a:off x="3498" y="1064"/>
              <a:ext cx="0" cy="35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414" name="Group 166"/>
          <p:cNvGrpSpPr>
            <a:grpSpLocks/>
          </p:cNvGrpSpPr>
          <p:nvPr/>
        </p:nvGrpSpPr>
        <p:grpSpPr bwMode="auto">
          <a:xfrm>
            <a:off x="368300" y="5210180"/>
            <a:ext cx="8483600" cy="1468439"/>
            <a:chOff x="232" y="3282"/>
            <a:chExt cx="5344" cy="925"/>
          </a:xfrm>
        </p:grpSpPr>
        <p:sp>
          <p:nvSpPr>
            <p:cNvPr id="53364" name="Rectangle 116"/>
            <p:cNvSpPr>
              <a:spLocks noChangeArrowheads="1"/>
            </p:cNvSpPr>
            <p:nvPr/>
          </p:nvSpPr>
          <p:spPr bwMode="auto">
            <a:xfrm>
              <a:off x="232" y="3282"/>
              <a:ext cx="5344" cy="918"/>
            </a:xfrm>
            <a:prstGeom prst="rect">
              <a:avLst/>
            </a:prstGeom>
            <a:solidFill>
              <a:srgbClr val="CCE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Text Box 83"/>
            <p:cNvSpPr txBox="1">
              <a:spLocks noChangeArrowheads="1"/>
            </p:cNvSpPr>
            <p:nvPr/>
          </p:nvSpPr>
          <p:spPr bwMode="auto">
            <a:xfrm>
              <a:off x="232" y="3338"/>
              <a:ext cx="504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u="sng" dirty="0">
                  <a:latin typeface="Times New Roman" pitchFamily="18" charset="0"/>
                  <a:cs typeface="Times New Roman" pitchFamily="18" charset="0"/>
                </a:rPr>
                <a:t>Note</a:t>
              </a:r>
            </a:p>
          </p:txBody>
        </p:sp>
        <p:sp>
          <p:nvSpPr>
            <p:cNvPr id="53332" name="Text Box 84"/>
            <p:cNvSpPr txBox="1">
              <a:spLocks noChangeArrowheads="1"/>
            </p:cNvSpPr>
            <p:nvPr/>
          </p:nvSpPr>
          <p:spPr bwMode="auto">
            <a:xfrm>
              <a:off x="805" y="3311"/>
              <a:ext cx="4305" cy="8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In isometric sketch/drawing), hidden lines are </a:t>
              </a:r>
              <a:r>
                <a:rPr lang="en-US" sz="24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omitted</a:t>
              </a:r>
              <a:br>
                <a:rPr lang="en-US" sz="24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unless they are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absolutely necessary to completely</a:t>
              </a:r>
              <a:br>
                <a:rPr lang="en-US" sz="24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describe the object. </a:t>
              </a:r>
            </a:p>
          </p:txBody>
        </p:sp>
      </p:grpSp>
      <p:grpSp>
        <p:nvGrpSpPr>
          <p:cNvPr id="53347" name="Group 99"/>
          <p:cNvGrpSpPr>
            <a:grpSpLocks/>
          </p:cNvGrpSpPr>
          <p:nvPr/>
        </p:nvGrpSpPr>
        <p:grpSpPr bwMode="auto">
          <a:xfrm>
            <a:off x="4097338" y="1689100"/>
            <a:ext cx="1136650" cy="869950"/>
            <a:chOff x="2100" y="1256"/>
            <a:chExt cx="716" cy="548"/>
          </a:xfrm>
        </p:grpSpPr>
        <p:sp>
          <p:nvSpPr>
            <p:cNvPr id="53337" name="Oval 89"/>
            <p:cNvSpPr>
              <a:spLocks noChangeArrowheads="1"/>
            </p:cNvSpPr>
            <p:nvPr/>
          </p:nvSpPr>
          <p:spPr bwMode="auto">
            <a:xfrm>
              <a:off x="2176" y="1506"/>
              <a:ext cx="54" cy="54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auto">
            <a:xfrm>
              <a:off x="2328" y="1750"/>
              <a:ext cx="54" cy="54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auto">
            <a:xfrm>
              <a:off x="2176" y="1670"/>
              <a:ext cx="54" cy="54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auto">
            <a:xfrm>
              <a:off x="2762" y="1498"/>
              <a:ext cx="54" cy="54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auto">
            <a:xfrm>
              <a:off x="2340" y="1592"/>
              <a:ext cx="56" cy="56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auto">
            <a:xfrm>
              <a:off x="2610" y="1256"/>
              <a:ext cx="56" cy="56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5" name="Line 97"/>
            <p:cNvSpPr>
              <a:spLocks noChangeShapeType="1"/>
            </p:cNvSpPr>
            <p:nvPr/>
          </p:nvSpPr>
          <p:spPr bwMode="auto">
            <a:xfrm flipH="1" flipV="1">
              <a:off x="2100" y="1299"/>
              <a:ext cx="234" cy="1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auto">
            <a:xfrm>
              <a:off x="2172" y="1328"/>
              <a:ext cx="56" cy="56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63" name="Text Box 115"/>
          <p:cNvSpPr txBox="1">
            <a:spLocks noChangeArrowheads="1"/>
          </p:cNvSpPr>
          <p:nvPr/>
        </p:nvSpPr>
        <p:spPr bwMode="auto">
          <a:xfrm>
            <a:off x="804863" y="214313"/>
            <a:ext cx="7099444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an actual object</a:t>
            </a:r>
          </a:p>
        </p:txBody>
      </p:sp>
      <p:sp>
        <p:nvSpPr>
          <p:cNvPr id="53366" name="Rectangle 118"/>
          <p:cNvSpPr>
            <a:spLocks noChangeArrowheads="1"/>
          </p:cNvSpPr>
          <p:nvPr/>
        </p:nvSpPr>
        <p:spPr bwMode="auto">
          <a:xfrm>
            <a:off x="288925" y="1104900"/>
            <a:ext cx="112562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endParaRPr lang="en-US" sz="2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367" name="Group 119"/>
          <p:cNvGrpSpPr>
            <a:grpSpLocks/>
          </p:cNvGrpSpPr>
          <p:nvPr/>
        </p:nvGrpSpPr>
        <p:grpSpPr bwMode="auto">
          <a:xfrm>
            <a:off x="3579813" y="1316038"/>
            <a:ext cx="2265362" cy="1719262"/>
            <a:chOff x="2309" y="1229"/>
            <a:chExt cx="1427" cy="1083"/>
          </a:xfrm>
        </p:grpSpPr>
        <p:sp>
          <p:nvSpPr>
            <p:cNvPr id="53368" name="Line 120"/>
            <p:cNvSpPr>
              <a:spLocks noChangeShapeType="1"/>
            </p:cNvSpPr>
            <p:nvPr/>
          </p:nvSpPr>
          <p:spPr bwMode="auto">
            <a:xfrm flipV="1">
              <a:off x="3104" y="1353"/>
              <a:ext cx="632" cy="3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9" name="Line 121"/>
            <p:cNvSpPr>
              <a:spLocks noChangeShapeType="1"/>
            </p:cNvSpPr>
            <p:nvPr/>
          </p:nvSpPr>
          <p:spPr bwMode="auto">
            <a:xfrm flipH="1" flipV="1">
              <a:off x="2309" y="1229"/>
              <a:ext cx="795" cy="4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70" name="Line 122"/>
            <p:cNvSpPr>
              <a:spLocks noChangeShapeType="1"/>
            </p:cNvSpPr>
            <p:nvPr/>
          </p:nvSpPr>
          <p:spPr bwMode="auto">
            <a:xfrm>
              <a:off x="3112" y="1688"/>
              <a:ext cx="0" cy="6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77" name="Group 129"/>
          <p:cNvGrpSpPr>
            <a:grpSpLocks/>
          </p:cNvGrpSpPr>
          <p:nvPr/>
        </p:nvGrpSpPr>
        <p:grpSpPr bwMode="auto">
          <a:xfrm>
            <a:off x="5492750" y="2576513"/>
            <a:ext cx="3421063" cy="2438400"/>
            <a:chOff x="3460" y="1935"/>
            <a:chExt cx="2155" cy="1536"/>
          </a:xfrm>
        </p:grpSpPr>
        <p:sp>
          <p:nvSpPr>
            <p:cNvPr id="53374" name="Line 126"/>
            <p:cNvSpPr>
              <a:spLocks noChangeShapeType="1"/>
            </p:cNvSpPr>
            <p:nvPr/>
          </p:nvSpPr>
          <p:spPr bwMode="auto">
            <a:xfrm flipV="1">
              <a:off x="4608" y="2017"/>
              <a:ext cx="1007" cy="5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75" name="Line 127"/>
            <p:cNvSpPr>
              <a:spLocks noChangeShapeType="1"/>
            </p:cNvSpPr>
            <p:nvPr/>
          </p:nvSpPr>
          <p:spPr bwMode="auto">
            <a:xfrm flipH="1" flipV="1">
              <a:off x="3460" y="1935"/>
              <a:ext cx="1148" cy="6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76" name="Line 128"/>
            <p:cNvSpPr>
              <a:spLocks noChangeShapeType="1"/>
            </p:cNvSpPr>
            <p:nvPr/>
          </p:nvSpPr>
          <p:spPr bwMode="auto">
            <a:xfrm>
              <a:off x="4608" y="2597"/>
              <a:ext cx="0" cy="8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81" name="Group 133"/>
          <p:cNvGrpSpPr>
            <a:grpSpLocks/>
          </p:cNvGrpSpPr>
          <p:nvPr/>
        </p:nvGrpSpPr>
        <p:grpSpPr bwMode="auto">
          <a:xfrm>
            <a:off x="5754688" y="2311400"/>
            <a:ext cx="2309812" cy="2090738"/>
            <a:chOff x="3625" y="1768"/>
            <a:chExt cx="1455" cy="1317"/>
          </a:xfrm>
        </p:grpSpPr>
        <p:sp>
          <p:nvSpPr>
            <p:cNvPr id="53378" name="Line 130"/>
            <p:cNvSpPr>
              <a:spLocks noChangeShapeType="1"/>
            </p:cNvSpPr>
            <p:nvPr/>
          </p:nvSpPr>
          <p:spPr bwMode="auto">
            <a:xfrm>
              <a:off x="4000" y="1768"/>
              <a:ext cx="1080" cy="62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79" name="Line 131"/>
            <p:cNvSpPr>
              <a:spLocks noChangeShapeType="1"/>
            </p:cNvSpPr>
            <p:nvPr/>
          </p:nvSpPr>
          <p:spPr bwMode="auto">
            <a:xfrm>
              <a:off x="4000" y="2218"/>
              <a:ext cx="1080" cy="61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80" name="Line 132"/>
            <p:cNvSpPr>
              <a:spLocks noChangeShapeType="1"/>
            </p:cNvSpPr>
            <p:nvPr/>
          </p:nvSpPr>
          <p:spPr bwMode="auto">
            <a:xfrm>
              <a:off x="3625" y="2470"/>
              <a:ext cx="1080" cy="61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88" name="Group 140"/>
          <p:cNvGrpSpPr>
            <a:grpSpLocks/>
          </p:cNvGrpSpPr>
          <p:nvPr/>
        </p:nvGrpSpPr>
        <p:grpSpPr bwMode="auto">
          <a:xfrm>
            <a:off x="6334125" y="3689350"/>
            <a:ext cx="504825" cy="931863"/>
            <a:chOff x="3990" y="2636"/>
            <a:chExt cx="318" cy="587"/>
          </a:xfrm>
        </p:grpSpPr>
        <p:sp>
          <p:nvSpPr>
            <p:cNvPr id="53383" name="Line 135"/>
            <p:cNvSpPr>
              <a:spLocks noChangeShapeType="1"/>
            </p:cNvSpPr>
            <p:nvPr/>
          </p:nvSpPr>
          <p:spPr bwMode="auto">
            <a:xfrm>
              <a:off x="3990" y="2636"/>
              <a:ext cx="0" cy="38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84" name="Line 136"/>
            <p:cNvSpPr>
              <a:spLocks noChangeShapeType="1"/>
            </p:cNvSpPr>
            <p:nvPr/>
          </p:nvSpPr>
          <p:spPr bwMode="auto">
            <a:xfrm>
              <a:off x="4308" y="2831"/>
              <a:ext cx="0" cy="39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85" name="Line 137"/>
          <p:cNvSpPr>
            <a:spLocks noChangeShapeType="1"/>
          </p:cNvSpPr>
          <p:nvPr/>
        </p:nvSpPr>
        <p:spPr bwMode="auto">
          <a:xfrm>
            <a:off x="6257925" y="3200400"/>
            <a:ext cx="1257300" cy="7254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89" name="Group 141"/>
          <p:cNvGrpSpPr>
            <a:grpSpLocks/>
          </p:cNvGrpSpPr>
          <p:nvPr/>
        </p:nvGrpSpPr>
        <p:grpSpPr bwMode="auto">
          <a:xfrm>
            <a:off x="6296025" y="3475038"/>
            <a:ext cx="1035050" cy="601662"/>
            <a:chOff x="3966" y="2501"/>
            <a:chExt cx="652" cy="379"/>
          </a:xfrm>
        </p:grpSpPr>
        <p:sp>
          <p:nvSpPr>
            <p:cNvPr id="53386" name="Line 138"/>
            <p:cNvSpPr>
              <a:spLocks noChangeShapeType="1"/>
            </p:cNvSpPr>
            <p:nvPr/>
          </p:nvSpPr>
          <p:spPr bwMode="auto">
            <a:xfrm flipV="1">
              <a:off x="3966" y="2501"/>
              <a:ext cx="334" cy="193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87" name="Line 139"/>
            <p:cNvSpPr>
              <a:spLocks noChangeShapeType="1"/>
            </p:cNvSpPr>
            <p:nvPr/>
          </p:nvSpPr>
          <p:spPr bwMode="auto">
            <a:xfrm flipV="1">
              <a:off x="4284" y="2687"/>
              <a:ext cx="334" cy="193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92" name="Group 144"/>
          <p:cNvGrpSpPr>
            <a:grpSpLocks/>
          </p:cNvGrpSpPr>
          <p:nvPr/>
        </p:nvGrpSpPr>
        <p:grpSpPr bwMode="auto">
          <a:xfrm>
            <a:off x="7562850" y="2886075"/>
            <a:ext cx="485775" cy="847725"/>
            <a:chOff x="4764" y="2130"/>
            <a:chExt cx="306" cy="534"/>
          </a:xfrm>
        </p:grpSpPr>
        <p:sp>
          <p:nvSpPr>
            <p:cNvPr id="53390" name="Line 142"/>
            <p:cNvSpPr>
              <a:spLocks noChangeShapeType="1"/>
            </p:cNvSpPr>
            <p:nvPr/>
          </p:nvSpPr>
          <p:spPr bwMode="auto">
            <a:xfrm>
              <a:off x="4764" y="2130"/>
              <a:ext cx="0" cy="15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91" name="Line 143"/>
            <p:cNvSpPr>
              <a:spLocks noChangeShapeType="1"/>
            </p:cNvSpPr>
            <p:nvPr/>
          </p:nvSpPr>
          <p:spPr bwMode="auto">
            <a:xfrm>
              <a:off x="4956" y="2598"/>
              <a:ext cx="114" cy="66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400" name="Group 152"/>
          <p:cNvGrpSpPr>
            <a:grpSpLocks/>
          </p:cNvGrpSpPr>
          <p:nvPr/>
        </p:nvGrpSpPr>
        <p:grpSpPr bwMode="auto">
          <a:xfrm>
            <a:off x="7486650" y="2617788"/>
            <a:ext cx="1127125" cy="1096962"/>
            <a:chOff x="4716" y="1961"/>
            <a:chExt cx="710" cy="691"/>
          </a:xfrm>
        </p:grpSpPr>
        <p:sp>
          <p:nvSpPr>
            <p:cNvPr id="53395" name="Line 147"/>
            <p:cNvSpPr>
              <a:spLocks noChangeShapeType="1"/>
            </p:cNvSpPr>
            <p:nvPr/>
          </p:nvSpPr>
          <p:spPr bwMode="auto">
            <a:xfrm flipV="1">
              <a:off x="4716" y="1961"/>
              <a:ext cx="482" cy="27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96" name="Line 148"/>
            <p:cNvSpPr>
              <a:spLocks noChangeShapeType="1"/>
            </p:cNvSpPr>
            <p:nvPr/>
          </p:nvSpPr>
          <p:spPr bwMode="auto">
            <a:xfrm flipV="1">
              <a:off x="4998" y="2405"/>
              <a:ext cx="428" cy="247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97" name="Text Box 149"/>
          <p:cNvSpPr txBox="1">
            <a:spLocks noChangeArrowheads="1"/>
          </p:cNvSpPr>
          <p:nvPr/>
        </p:nvSpPr>
        <p:spPr bwMode="auto">
          <a:xfrm>
            <a:off x="146050" y="4310063"/>
            <a:ext cx="302839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Darken visible lines.</a:t>
            </a:r>
          </a:p>
        </p:txBody>
      </p:sp>
      <p:sp>
        <p:nvSpPr>
          <p:cNvPr id="53399" name="Freeform 151"/>
          <p:cNvSpPr>
            <a:spLocks/>
          </p:cNvSpPr>
          <p:nvPr/>
        </p:nvSpPr>
        <p:spPr bwMode="auto">
          <a:xfrm>
            <a:off x="7562850" y="2676525"/>
            <a:ext cx="962025" cy="1009650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252" y="636"/>
              </a:cxn>
              <a:cxn ang="0">
                <a:pos x="606" y="432"/>
              </a:cxn>
              <a:cxn ang="0">
                <a:pos x="366" y="0"/>
              </a:cxn>
              <a:cxn ang="0">
                <a:pos x="0" y="210"/>
              </a:cxn>
            </a:cxnLst>
            <a:rect l="0" t="0" r="r" b="b"/>
            <a:pathLst>
              <a:path w="606" h="636">
                <a:moveTo>
                  <a:pt x="0" y="210"/>
                </a:moveTo>
                <a:lnTo>
                  <a:pt x="252" y="636"/>
                </a:lnTo>
                <a:lnTo>
                  <a:pt x="606" y="432"/>
                </a:lnTo>
                <a:lnTo>
                  <a:pt x="366" y="0"/>
                </a:lnTo>
                <a:lnTo>
                  <a:pt x="0" y="210"/>
                </a:lnTo>
                <a:close/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2" name="Freeform 154"/>
          <p:cNvSpPr>
            <a:spLocks/>
          </p:cNvSpPr>
          <p:nvPr/>
        </p:nvSpPr>
        <p:spPr bwMode="auto">
          <a:xfrm>
            <a:off x="6523038" y="2076450"/>
            <a:ext cx="1617662" cy="933450"/>
          </a:xfrm>
          <a:custGeom>
            <a:avLst/>
            <a:gdLst/>
            <a:ahLst/>
            <a:cxnLst>
              <a:cxn ang="0">
                <a:pos x="655" y="588"/>
              </a:cxn>
              <a:cxn ang="0">
                <a:pos x="0" y="210"/>
              </a:cxn>
              <a:cxn ang="0">
                <a:pos x="364" y="0"/>
              </a:cxn>
              <a:cxn ang="0">
                <a:pos x="1019" y="378"/>
              </a:cxn>
              <a:cxn ang="0">
                <a:pos x="655" y="588"/>
              </a:cxn>
            </a:cxnLst>
            <a:rect l="0" t="0" r="r" b="b"/>
            <a:pathLst>
              <a:path w="1019" h="588">
                <a:moveTo>
                  <a:pt x="655" y="588"/>
                </a:moveTo>
                <a:lnTo>
                  <a:pt x="0" y="210"/>
                </a:lnTo>
                <a:lnTo>
                  <a:pt x="364" y="0"/>
                </a:lnTo>
                <a:lnTo>
                  <a:pt x="1019" y="378"/>
                </a:lnTo>
                <a:lnTo>
                  <a:pt x="655" y="588"/>
                </a:lnTo>
                <a:close/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3" name="Freeform 155"/>
          <p:cNvSpPr>
            <a:spLocks/>
          </p:cNvSpPr>
          <p:nvPr/>
        </p:nvSpPr>
        <p:spPr bwMode="auto">
          <a:xfrm>
            <a:off x="6510338" y="2409825"/>
            <a:ext cx="1452562" cy="1528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0"/>
              </a:cxn>
              <a:cxn ang="0">
                <a:pos x="915" y="963"/>
              </a:cxn>
              <a:cxn ang="0">
                <a:pos x="915" y="801"/>
              </a:cxn>
            </a:cxnLst>
            <a:rect l="0" t="0" r="r" b="b"/>
            <a:pathLst>
              <a:path w="915" h="963">
                <a:moveTo>
                  <a:pt x="0" y="0"/>
                </a:moveTo>
                <a:lnTo>
                  <a:pt x="0" y="450"/>
                </a:lnTo>
                <a:lnTo>
                  <a:pt x="915" y="963"/>
                </a:lnTo>
                <a:lnTo>
                  <a:pt x="915" y="801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4" name="Freeform 156"/>
          <p:cNvSpPr>
            <a:spLocks/>
          </p:cNvSpPr>
          <p:nvPr/>
        </p:nvSpPr>
        <p:spPr bwMode="auto">
          <a:xfrm>
            <a:off x="7305675" y="3357563"/>
            <a:ext cx="1214438" cy="1428750"/>
          </a:xfrm>
          <a:custGeom>
            <a:avLst/>
            <a:gdLst/>
            <a:ahLst/>
            <a:cxnLst>
              <a:cxn ang="0">
                <a:pos x="414" y="366"/>
              </a:cxn>
              <a:cxn ang="0">
                <a:pos x="3" y="603"/>
              </a:cxn>
              <a:cxn ang="0">
                <a:pos x="0" y="900"/>
              </a:cxn>
              <a:cxn ang="0">
                <a:pos x="765" y="441"/>
              </a:cxn>
              <a:cxn ang="0">
                <a:pos x="765" y="0"/>
              </a:cxn>
            </a:cxnLst>
            <a:rect l="0" t="0" r="r" b="b"/>
            <a:pathLst>
              <a:path w="765" h="900">
                <a:moveTo>
                  <a:pt x="414" y="366"/>
                </a:moveTo>
                <a:lnTo>
                  <a:pt x="3" y="603"/>
                </a:lnTo>
                <a:lnTo>
                  <a:pt x="0" y="900"/>
                </a:lnTo>
                <a:lnTo>
                  <a:pt x="765" y="441"/>
                </a:lnTo>
                <a:lnTo>
                  <a:pt x="765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5" name="Freeform 157"/>
          <p:cNvSpPr>
            <a:spLocks/>
          </p:cNvSpPr>
          <p:nvPr/>
        </p:nvSpPr>
        <p:spPr bwMode="auto">
          <a:xfrm>
            <a:off x="5876925" y="3119438"/>
            <a:ext cx="1419225" cy="1185862"/>
          </a:xfrm>
          <a:custGeom>
            <a:avLst/>
            <a:gdLst/>
            <a:ahLst/>
            <a:cxnLst>
              <a:cxn ang="0">
                <a:pos x="396" y="0"/>
              </a:cxn>
              <a:cxn ang="0">
                <a:pos x="0" y="234"/>
              </a:cxn>
              <a:cxn ang="0">
                <a:pos x="285" y="399"/>
              </a:cxn>
              <a:cxn ang="0">
                <a:pos x="570" y="240"/>
              </a:cxn>
              <a:cxn ang="0">
                <a:pos x="891" y="425"/>
              </a:cxn>
              <a:cxn ang="0">
                <a:pos x="614" y="585"/>
              </a:cxn>
              <a:cxn ang="0">
                <a:pos x="894" y="747"/>
              </a:cxn>
            </a:cxnLst>
            <a:rect l="0" t="0" r="r" b="b"/>
            <a:pathLst>
              <a:path w="894" h="747">
                <a:moveTo>
                  <a:pt x="396" y="0"/>
                </a:moveTo>
                <a:lnTo>
                  <a:pt x="0" y="234"/>
                </a:lnTo>
                <a:lnTo>
                  <a:pt x="285" y="399"/>
                </a:lnTo>
                <a:lnTo>
                  <a:pt x="570" y="240"/>
                </a:lnTo>
                <a:lnTo>
                  <a:pt x="891" y="425"/>
                </a:lnTo>
                <a:lnTo>
                  <a:pt x="614" y="585"/>
                </a:lnTo>
                <a:lnTo>
                  <a:pt x="894" y="747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6" name="Freeform 158"/>
          <p:cNvSpPr>
            <a:spLocks/>
          </p:cNvSpPr>
          <p:nvPr/>
        </p:nvSpPr>
        <p:spPr bwMode="auto">
          <a:xfrm>
            <a:off x="5886450" y="3490913"/>
            <a:ext cx="447675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9"/>
              </a:cxn>
              <a:cxn ang="0">
                <a:pos x="282" y="450"/>
              </a:cxn>
              <a:cxn ang="0">
                <a:pos x="282" y="159"/>
              </a:cxn>
            </a:cxnLst>
            <a:rect l="0" t="0" r="r" b="b"/>
            <a:pathLst>
              <a:path w="282" h="450">
                <a:moveTo>
                  <a:pt x="0" y="0"/>
                </a:moveTo>
                <a:lnTo>
                  <a:pt x="0" y="279"/>
                </a:lnTo>
                <a:lnTo>
                  <a:pt x="282" y="450"/>
                </a:lnTo>
                <a:lnTo>
                  <a:pt x="282" y="159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08" name="Freeform 160"/>
          <p:cNvSpPr>
            <a:spLocks/>
          </p:cNvSpPr>
          <p:nvPr/>
        </p:nvSpPr>
        <p:spPr bwMode="auto">
          <a:xfrm>
            <a:off x="6843713" y="4043363"/>
            <a:ext cx="466725" cy="733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1"/>
              </a:cxn>
              <a:cxn ang="0">
                <a:pos x="297" y="462"/>
              </a:cxn>
            </a:cxnLst>
            <a:rect l="0" t="0" r="r" b="b"/>
            <a:pathLst>
              <a:path w="297" h="462">
                <a:moveTo>
                  <a:pt x="0" y="0"/>
                </a:moveTo>
                <a:lnTo>
                  <a:pt x="0" y="291"/>
                </a:lnTo>
                <a:lnTo>
                  <a:pt x="297" y="462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411" name="Group 163"/>
          <p:cNvGrpSpPr>
            <a:grpSpLocks/>
          </p:cNvGrpSpPr>
          <p:nvPr/>
        </p:nvGrpSpPr>
        <p:grpSpPr bwMode="auto">
          <a:xfrm>
            <a:off x="6248400" y="3438525"/>
            <a:ext cx="693738" cy="823913"/>
            <a:chOff x="3936" y="2478"/>
            <a:chExt cx="437" cy="519"/>
          </a:xfrm>
        </p:grpSpPr>
        <p:sp>
          <p:nvSpPr>
            <p:cNvPr id="53409" name="Line 161"/>
            <p:cNvSpPr>
              <a:spLocks noChangeShapeType="1"/>
            </p:cNvSpPr>
            <p:nvPr/>
          </p:nvSpPr>
          <p:spPr bwMode="auto">
            <a:xfrm flipV="1">
              <a:off x="3936" y="2745"/>
              <a:ext cx="437" cy="25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0" name="Line 162"/>
            <p:cNvSpPr>
              <a:spLocks noChangeShapeType="1"/>
            </p:cNvSpPr>
            <p:nvPr/>
          </p:nvSpPr>
          <p:spPr bwMode="auto">
            <a:xfrm>
              <a:off x="4269" y="2478"/>
              <a:ext cx="0" cy="393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412" name="Freeform 164"/>
          <p:cNvSpPr>
            <a:spLocks/>
          </p:cNvSpPr>
          <p:nvPr/>
        </p:nvSpPr>
        <p:spPr bwMode="auto">
          <a:xfrm>
            <a:off x="6329363" y="3495675"/>
            <a:ext cx="444500" cy="714375"/>
          </a:xfrm>
          <a:custGeom>
            <a:avLst/>
            <a:gdLst/>
            <a:ahLst/>
            <a:cxnLst>
              <a:cxn ang="0">
                <a:pos x="0" y="450"/>
              </a:cxn>
              <a:cxn ang="0">
                <a:pos x="280" y="288"/>
              </a:cxn>
              <a:cxn ang="0">
                <a:pos x="280" y="0"/>
              </a:cxn>
            </a:cxnLst>
            <a:rect l="0" t="0" r="r" b="b"/>
            <a:pathLst>
              <a:path w="280" h="450">
                <a:moveTo>
                  <a:pt x="0" y="450"/>
                </a:moveTo>
                <a:lnTo>
                  <a:pt x="280" y="288"/>
                </a:lnTo>
                <a:lnTo>
                  <a:pt x="280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13" name="Line 165"/>
          <p:cNvSpPr>
            <a:spLocks noChangeShapeType="1"/>
          </p:cNvSpPr>
          <p:nvPr/>
        </p:nvSpPr>
        <p:spPr bwMode="auto">
          <a:xfrm>
            <a:off x="6767513" y="3948113"/>
            <a:ext cx="133350" cy="76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5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100" dur="indefinite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utoUpdateAnimBg="0"/>
      <p:bldP spid="53256" grpId="0" autoUpdateAnimBg="0"/>
      <p:bldP spid="53261" grpId="0" animBg="1"/>
      <p:bldP spid="53262" grpId="0" autoUpdateAnimBg="0"/>
      <p:bldP spid="53267" grpId="0" autoUpdateAnimBg="0"/>
      <p:bldP spid="53385" grpId="0" animBg="1"/>
      <p:bldP spid="53397" grpId="0" autoUpdateAnimBg="0"/>
      <p:bldP spid="53399" grpId="0" animBg="1"/>
      <p:bldP spid="53402" grpId="0" animBg="1"/>
      <p:bldP spid="53403" grpId="0" animBg="1"/>
      <p:bldP spid="53404" grpId="0" animBg="1"/>
      <p:bldP spid="53405" grpId="0" animBg="1"/>
      <p:bldP spid="53406" grpId="0" animBg="1"/>
      <p:bldP spid="53408" grpId="0" animBg="1"/>
      <p:bldP spid="53412" grpId="0" animBg="1"/>
      <p:bldP spid="534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19100" y="1641475"/>
            <a:ext cx="8356600" cy="26416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81013" y="1654175"/>
            <a:ext cx="8007350" cy="13726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Interpret the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of lines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multi-view  drawing.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19100" y="3200400"/>
            <a:ext cx="8356600" cy="1308820"/>
          </a:xfrm>
          <a:prstGeom prst="rect">
            <a:avLst/>
          </a:prstGeom>
          <a:solidFill>
            <a:srgbClr val="66CC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Locate the lines or surfaces relative to isometric axis.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88950" y="325438"/>
            <a:ext cx="799392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</p:spTree>
    <p:extLst>
      <p:ext uri="{BB962C8B-B14F-4D97-AF65-F5344CB8AC3E}">
        <p14:creationId xmlns:p14="http://schemas.microsoft.com/office/powerpoint/2010/main" val="6205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6" grpId="0" autoUpdateAnimBg="0"/>
      <p:bldP spid="74757" grpId="0" animBg="1" autoUpdateAnimBg="0"/>
      <p:bldP spid="7475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0" name="Group 120"/>
          <p:cNvGrpSpPr>
            <a:grpSpLocks/>
          </p:cNvGrpSpPr>
          <p:nvPr/>
        </p:nvGrpSpPr>
        <p:grpSpPr bwMode="auto">
          <a:xfrm>
            <a:off x="530225" y="3022600"/>
            <a:ext cx="1819275" cy="1257300"/>
            <a:chOff x="334" y="1780"/>
            <a:chExt cx="1146" cy="792"/>
          </a:xfrm>
        </p:grpSpPr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34" y="1780"/>
              <a:ext cx="1146" cy="792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538" y="2045"/>
              <a:ext cx="760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Front View</a:t>
              </a:r>
            </a:p>
          </p:txBody>
        </p:sp>
      </p:grpSp>
      <p:grpSp>
        <p:nvGrpSpPr>
          <p:cNvPr id="10363" name="Group 123"/>
          <p:cNvGrpSpPr>
            <a:grpSpLocks/>
          </p:cNvGrpSpPr>
          <p:nvPr/>
        </p:nvGrpSpPr>
        <p:grpSpPr bwMode="auto">
          <a:xfrm>
            <a:off x="525463" y="1366838"/>
            <a:ext cx="1819275" cy="1038225"/>
            <a:chOff x="331" y="737"/>
            <a:chExt cx="1146" cy="654"/>
          </a:xfrm>
        </p:grpSpPr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331" y="737"/>
              <a:ext cx="1146" cy="654"/>
            </a:xfrm>
            <a:prstGeom prst="rect">
              <a:avLst/>
            </a:prstGeom>
            <a:solidFill>
              <a:srgbClr val="99FF99">
                <a:alpha val="5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608" y="929"/>
              <a:ext cx="66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Top View</a:t>
              </a:r>
            </a:p>
          </p:txBody>
        </p:sp>
      </p:grpSp>
      <p:grpSp>
        <p:nvGrpSpPr>
          <p:cNvPr id="10361" name="Group 121"/>
          <p:cNvGrpSpPr>
            <a:grpSpLocks/>
          </p:cNvGrpSpPr>
          <p:nvPr/>
        </p:nvGrpSpPr>
        <p:grpSpPr bwMode="auto">
          <a:xfrm>
            <a:off x="3027363" y="3022600"/>
            <a:ext cx="1117600" cy="1257300"/>
            <a:chOff x="1907" y="1780"/>
            <a:chExt cx="704" cy="792"/>
          </a:xfrm>
        </p:grpSpPr>
        <p:sp>
          <p:nvSpPr>
            <p:cNvPr id="10295" name="Rectangle 55"/>
            <p:cNvSpPr>
              <a:spLocks noChangeArrowheads="1"/>
            </p:cNvSpPr>
            <p:nvPr/>
          </p:nvSpPr>
          <p:spPr bwMode="auto">
            <a:xfrm>
              <a:off x="1930" y="1780"/>
              <a:ext cx="654" cy="79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1907" y="2067"/>
              <a:ext cx="704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Side View</a:t>
              </a:r>
            </a:p>
          </p:txBody>
        </p:sp>
      </p:grp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5283200" y="798513"/>
            <a:ext cx="3502025" cy="3027362"/>
            <a:chOff x="3328" y="359"/>
            <a:chExt cx="2206" cy="1907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 rot="-10800000">
              <a:off x="3328" y="359"/>
              <a:ext cx="1526" cy="80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rot="10800000" flipV="1">
              <a:off x="4750" y="1016"/>
              <a:ext cx="1" cy="125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rot="10800000" flipH="1">
              <a:off x="4627" y="675"/>
              <a:ext cx="907" cy="52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10795" y="248663"/>
            <a:ext cx="673133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1 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has only normal surfaces</a:t>
            </a:r>
          </a:p>
        </p:txBody>
      </p:sp>
      <p:grpSp>
        <p:nvGrpSpPr>
          <p:cNvPr id="10362" name="Group 122"/>
          <p:cNvGrpSpPr>
            <a:grpSpLocks/>
          </p:cNvGrpSpPr>
          <p:nvPr/>
        </p:nvGrpSpPr>
        <p:grpSpPr bwMode="auto">
          <a:xfrm>
            <a:off x="538163" y="5021263"/>
            <a:ext cx="1819275" cy="1038225"/>
            <a:chOff x="339" y="3039"/>
            <a:chExt cx="1146" cy="654"/>
          </a:xfrm>
        </p:grpSpPr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339" y="3039"/>
              <a:ext cx="1146" cy="654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Text Box 66"/>
            <p:cNvSpPr txBox="1">
              <a:spLocks noChangeArrowheads="1"/>
            </p:cNvSpPr>
            <p:nvPr/>
          </p:nvSpPr>
          <p:spPr bwMode="auto">
            <a:xfrm>
              <a:off x="480" y="3231"/>
              <a:ext cx="877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Browallia New" pitchFamily="34" charset="-34"/>
                  <a:cs typeface="Browallia New" pitchFamily="34" charset="-34"/>
                </a:rPr>
                <a:t>Bottom View</a:t>
              </a:r>
            </a:p>
          </p:txBody>
        </p:sp>
      </p:grpSp>
      <p:grpSp>
        <p:nvGrpSpPr>
          <p:cNvPr id="10370" name="Group 130"/>
          <p:cNvGrpSpPr>
            <a:grpSpLocks/>
          </p:cNvGrpSpPr>
          <p:nvPr/>
        </p:nvGrpSpPr>
        <p:grpSpPr bwMode="auto">
          <a:xfrm>
            <a:off x="2286000" y="2343150"/>
            <a:ext cx="114300" cy="730250"/>
            <a:chOff x="1440" y="1352"/>
            <a:chExt cx="72" cy="460"/>
          </a:xfrm>
        </p:grpSpPr>
        <p:sp>
          <p:nvSpPr>
            <p:cNvPr id="10308" name="Oval 68"/>
            <p:cNvSpPr>
              <a:spLocks noChangeArrowheads="1"/>
            </p:cNvSpPr>
            <p:nvPr/>
          </p:nvSpPr>
          <p:spPr bwMode="auto">
            <a:xfrm>
              <a:off x="1440" y="1740"/>
              <a:ext cx="72" cy="72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1440" y="1352"/>
              <a:ext cx="72" cy="72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71" name="Group 131"/>
          <p:cNvGrpSpPr>
            <a:grpSpLocks/>
          </p:cNvGrpSpPr>
          <p:nvPr/>
        </p:nvGrpSpPr>
        <p:grpSpPr bwMode="auto">
          <a:xfrm>
            <a:off x="5683250" y="3873500"/>
            <a:ext cx="3143250" cy="2571750"/>
            <a:chOff x="3580" y="2440"/>
            <a:chExt cx="1980" cy="1620"/>
          </a:xfrm>
        </p:grpSpPr>
        <p:sp>
          <p:nvSpPr>
            <p:cNvPr id="10311" name="Line 71"/>
            <p:cNvSpPr>
              <a:spLocks noChangeShapeType="1"/>
            </p:cNvSpPr>
            <p:nvPr/>
          </p:nvSpPr>
          <p:spPr bwMode="auto">
            <a:xfrm>
              <a:off x="4616" y="3314"/>
              <a:ext cx="944" cy="5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72"/>
            <p:cNvSpPr>
              <a:spLocks noChangeShapeType="1"/>
            </p:cNvSpPr>
            <p:nvPr/>
          </p:nvSpPr>
          <p:spPr bwMode="auto">
            <a:xfrm flipV="1">
              <a:off x="4744" y="2440"/>
              <a:ext cx="1" cy="102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 flipH="1">
              <a:off x="3580" y="3320"/>
              <a:ext cx="1268" cy="74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72" name="Group 132"/>
          <p:cNvGrpSpPr>
            <a:grpSpLocks/>
          </p:cNvGrpSpPr>
          <p:nvPr/>
        </p:nvGrpSpPr>
        <p:grpSpPr bwMode="auto">
          <a:xfrm>
            <a:off x="2298700" y="4203700"/>
            <a:ext cx="114300" cy="866775"/>
            <a:chOff x="1448" y="2524"/>
            <a:chExt cx="72" cy="546"/>
          </a:xfrm>
        </p:grpSpPr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1448" y="2998"/>
              <a:ext cx="72" cy="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auto">
            <a:xfrm>
              <a:off x="1448" y="2524"/>
              <a:ext cx="72" cy="7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3" name="Group 153"/>
          <p:cNvGrpSpPr>
            <a:grpSpLocks/>
          </p:cNvGrpSpPr>
          <p:nvPr/>
        </p:nvGrpSpPr>
        <p:grpSpPr bwMode="auto">
          <a:xfrm>
            <a:off x="5956300" y="5357813"/>
            <a:ext cx="2473325" cy="1443037"/>
            <a:chOff x="3752" y="3375"/>
            <a:chExt cx="1558" cy="909"/>
          </a:xfrm>
        </p:grpSpPr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3752" y="3375"/>
              <a:ext cx="1558" cy="909"/>
            </a:xfrm>
            <a:custGeom>
              <a:avLst/>
              <a:gdLst/>
              <a:ahLst/>
              <a:cxnLst>
                <a:cxn ang="0">
                  <a:pos x="0" y="593"/>
                </a:cxn>
                <a:cxn ang="0">
                  <a:pos x="997" y="0"/>
                </a:cxn>
                <a:cxn ang="0">
                  <a:pos x="1558" y="309"/>
                </a:cxn>
                <a:cxn ang="0">
                  <a:pos x="532" y="909"/>
                </a:cxn>
                <a:cxn ang="0">
                  <a:pos x="0" y="593"/>
                </a:cxn>
              </a:cxnLst>
              <a:rect l="0" t="0" r="r" b="b"/>
              <a:pathLst>
                <a:path w="1558" h="909">
                  <a:moveTo>
                    <a:pt x="0" y="593"/>
                  </a:moveTo>
                  <a:lnTo>
                    <a:pt x="997" y="0"/>
                  </a:lnTo>
                  <a:lnTo>
                    <a:pt x="1558" y="309"/>
                  </a:lnTo>
                  <a:lnTo>
                    <a:pt x="532" y="909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Text Box 82"/>
            <p:cNvSpPr txBox="1">
              <a:spLocks noChangeArrowheads="1"/>
            </p:cNvSpPr>
            <p:nvPr/>
          </p:nvSpPr>
          <p:spPr bwMode="auto">
            <a:xfrm>
              <a:off x="4273" y="3721"/>
              <a:ext cx="555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Browallia New" pitchFamily="34" charset="-34"/>
                  <a:cs typeface="Browallia New" pitchFamily="34" charset="-34"/>
                </a:rPr>
                <a:t>Bottom</a:t>
              </a:r>
            </a:p>
          </p:txBody>
        </p:sp>
      </p:grpSp>
      <p:grpSp>
        <p:nvGrpSpPr>
          <p:cNvPr id="10369" name="Group 129"/>
          <p:cNvGrpSpPr>
            <a:grpSpLocks/>
          </p:cNvGrpSpPr>
          <p:nvPr/>
        </p:nvGrpSpPr>
        <p:grpSpPr bwMode="auto">
          <a:xfrm>
            <a:off x="5953125" y="4092575"/>
            <a:ext cx="1593850" cy="2206625"/>
            <a:chOff x="3750" y="2578"/>
            <a:chExt cx="1004" cy="1390"/>
          </a:xfrm>
        </p:grpSpPr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3750" y="2578"/>
              <a:ext cx="1004" cy="139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004" y="0"/>
                </a:cxn>
                <a:cxn ang="0">
                  <a:pos x="1004" y="795"/>
                </a:cxn>
                <a:cxn ang="0">
                  <a:pos x="2" y="1390"/>
                </a:cxn>
                <a:cxn ang="0">
                  <a:pos x="0" y="584"/>
                </a:cxn>
              </a:cxnLst>
              <a:rect l="0" t="0" r="r" b="b"/>
              <a:pathLst>
                <a:path w="1004" h="1390">
                  <a:moveTo>
                    <a:pt x="0" y="584"/>
                  </a:moveTo>
                  <a:lnTo>
                    <a:pt x="1004" y="0"/>
                  </a:lnTo>
                  <a:lnTo>
                    <a:pt x="1004" y="795"/>
                  </a:lnTo>
                  <a:lnTo>
                    <a:pt x="2" y="1390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3989" y="3160"/>
              <a:ext cx="43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Front</a:t>
              </a:r>
            </a:p>
          </p:txBody>
        </p:sp>
      </p:grpSp>
      <p:grpSp>
        <p:nvGrpSpPr>
          <p:cNvPr id="10367" name="Group 127"/>
          <p:cNvGrpSpPr>
            <a:grpSpLocks/>
          </p:cNvGrpSpPr>
          <p:nvPr/>
        </p:nvGrpSpPr>
        <p:grpSpPr bwMode="auto">
          <a:xfrm>
            <a:off x="7543800" y="4086225"/>
            <a:ext cx="889000" cy="1768475"/>
            <a:chOff x="4752" y="2574"/>
            <a:chExt cx="560" cy="1114"/>
          </a:xfrm>
        </p:grpSpPr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4752" y="2574"/>
              <a:ext cx="560" cy="1114"/>
            </a:xfrm>
            <a:custGeom>
              <a:avLst/>
              <a:gdLst/>
              <a:ahLst/>
              <a:cxnLst>
                <a:cxn ang="0">
                  <a:pos x="560" y="1114"/>
                </a:cxn>
                <a:cxn ang="0">
                  <a:pos x="0" y="794"/>
                </a:cxn>
                <a:cxn ang="0">
                  <a:pos x="0" y="0"/>
                </a:cxn>
                <a:cxn ang="0">
                  <a:pos x="558" y="336"/>
                </a:cxn>
                <a:cxn ang="0">
                  <a:pos x="560" y="1114"/>
                </a:cxn>
              </a:cxnLst>
              <a:rect l="0" t="0" r="r" b="b"/>
              <a:pathLst>
                <a:path w="560" h="1114">
                  <a:moveTo>
                    <a:pt x="560" y="111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558" y="336"/>
                  </a:lnTo>
                  <a:lnTo>
                    <a:pt x="560" y="1114"/>
                  </a:lnTo>
                  <a:close/>
                </a:path>
              </a:pathLst>
            </a:custGeom>
            <a:solidFill>
              <a:srgbClr val="FFCCFF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4857" y="2968"/>
              <a:ext cx="38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Side</a:t>
              </a:r>
            </a:p>
          </p:txBody>
        </p:sp>
      </p:grpSp>
      <p:grpSp>
        <p:nvGrpSpPr>
          <p:cNvPr id="10365" name="Group 125"/>
          <p:cNvGrpSpPr>
            <a:grpSpLocks/>
          </p:cNvGrpSpPr>
          <p:nvPr/>
        </p:nvGrpSpPr>
        <p:grpSpPr bwMode="auto">
          <a:xfrm>
            <a:off x="7553325" y="1477963"/>
            <a:ext cx="911225" cy="1785937"/>
            <a:chOff x="4758" y="931"/>
            <a:chExt cx="574" cy="1125"/>
          </a:xfrm>
        </p:grpSpPr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4758" y="931"/>
              <a:ext cx="574" cy="1125"/>
            </a:xfrm>
            <a:custGeom>
              <a:avLst/>
              <a:gdLst/>
              <a:ahLst/>
              <a:cxnLst>
                <a:cxn ang="0">
                  <a:pos x="0" y="1125"/>
                </a:cxn>
                <a:cxn ang="0">
                  <a:pos x="574" y="792"/>
                </a:cxn>
                <a:cxn ang="0">
                  <a:pos x="574" y="0"/>
                </a:cxn>
                <a:cxn ang="0">
                  <a:pos x="1" y="339"/>
                </a:cxn>
                <a:cxn ang="0">
                  <a:pos x="0" y="1125"/>
                </a:cxn>
              </a:cxnLst>
              <a:rect l="0" t="0" r="r" b="b"/>
              <a:pathLst>
                <a:path w="574" h="1125">
                  <a:moveTo>
                    <a:pt x="0" y="1125"/>
                  </a:moveTo>
                  <a:lnTo>
                    <a:pt x="574" y="792"/>
                  </a:lnTo>
                  <a:lnTo>
                    <a:pt x="574" y="0"/>
                  </a:lnTo>
                  <a:lnTo>
                    <a:pt x="1" y="339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FFCCFF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Rectangle 85"/>
            <p:cNvSpPr>
              <a:spLocks noChangeArrowheads="1"/>
            </p:cNvSpPr>
            <p:nvPr/>
          </p:nvSpPr>
          <p:spPr bwMode="auto">
            <a:xfrm>
              <a:off x="4857" y="1400"/>
              <a:ext cx="38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Side</a:t>
              </a:r>
            </a:p>
          </p:txBody>
        </p:sp>
      </p:grpSp>
      <p:grpSp>
        <p:nvGrpSpPr>
          <p:cNvPr id="10366" name="Group 126"/>
          <p:cNvGrpSpPr>
            <a:grpSpLocks/>
          </p:cNvGrpSpPr>
          <p:nvPr/>
        </p:nvGrpSpPr>
        <p:grpSpPr bwMode="auto">
          <a:xfrm>
            <a:off x="5913438" y="1106488"/>
            <a:ext cx="1633537" cy="2166937"/>
            <a:chOff x="3725" y="697"/>
            <a:chExt cx="1029" cy="1365"/>
          </a:xfrm>
        </p:grpSpPr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3725" y="697"/>
              <a:ext cx="1029" cy="1365"/>
            </a:xfrm>
            <a:custGeom>
              <a:avLst/>
              <a:gdLst/>
              <a:ahLst/>
              <a:cxnLst>
                <a:cxn ang="0">
                  <a:pos x="1" y="795"/>
                </a:cxn>
                <a:cxn ang="0">
                  <a:pos x="1029" y="1365"/>
                </a:cxn>
                <a:cxn ang="0">
                  <a:pos x="1029" y="570"/>
                </a:cxn>
                <a:cxn ang="0">
                  <a:pos x="0" y="0"/>
                </a:cxn>
                <a:cxn ang="0">
                  <a:pos x="1" y="795"/>
                </a:cxn>
              </a:cxnLst>
              <a:rect l="0" t="0" r="r" b="b"/>
              <a:pathLst>
                <a:path w="1029" h="1365">
                  <a:moveTo>
                    <a:pt x="1" y="795"/>
                  </a:moveTo>
                  <a:lnTo>
                    <a:pt x="1029" y="1365"/>
                  </a:lnTo>
                  <a:lnTo>
                    <a:pt x="1029" y="570"/>
                  </a:lnTo>
                  <a:lnTo>
                    <a:pt x="0" y="0"/>
                  </a:lnTo>
                  <a:lnTo>
                    <a:pt x="1" y="795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Rectangle 86"/>
            <p:cNvSpPr>
              <a:spLocks noChangeArrowheads="1"/>
            </p:cNvSpPr>
            <p:nvPr/>
          </p:nvSpPr>
          <p:spPr bwMode="auto">
            <a:xfrm>
              <a:off x="3981" y="1232"/>
              <a:ext cx="43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Front</a:t>
              </a:r>
            </a:p>
          </p:txBody>
        </p:sp>
      </p:grpSp>
      <p:grpSp>
        <p:nvGrpSpPr>
          <p:cNvPr id="10364" name="Group 124"/>
          <p:cNvGrpSpPr>
            <a:grpSpLocks/>
          </p:cNvGrpSpPr>
          <p:nvPr/>
        </p:nvGrpSpPr>
        <p:grpSpPr bwMode="auto">
          <a:xfrm>
            <a:off x="5913438" y="568325"/>
            <a:ext cx="2538412" cy="1443038"/>
            <a:chOff x="3725" y="358"/>
            <a:chExt cx="1599" cy="909"/>
          </a:xfrm>
        </p:grpSpPr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3725" y="358"/>
              <a:ext cx="1599" cy="909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1032" y="909"/>
                </a:cxn>
                <a:cxn ang="0">
                  <a:pos x="1599" y="573"/>
                </a:cxn>
                <a:cxn ang="0">
                  <a:pos x="582" y="0"/>
                </a:cxn>
                <a:cxn ang="0">
                  <a:pos x="0" y="339"/>
                </a:cxn>
              </a:cxnLst>
              <a:rect l="0" t="0" r="r" b="b"/>
              <a:pathLst>
                <a:path w="1599" h="909">
                  <a:moveTo>
                    <a:pt x="0" y="339"/>
                  </a:moveTo>
                  <a:lnTo>
                    <a:pt x="1032" y="909"/>
                  </a:lnTo>
                  <a:lnTo>
                    <a:pt x="1599" y="573"/>
                  </a:lnTo>
                  <a:lnTo>
                    <a:pt x="582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99FF99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4347" y="616"/>
              <a:ext cx="34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Browallia New" pitchFamily="34" charset="-34"/>
                  <a:cs typeface="Browallia New" pitchFamily="34" charset="-34"/>
                </a:rPr>
                <a:t>Top</a:t>
              </a:r>
            </a:p>
          </p:txBody>
        </p:sp>
      </p:grpSp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4259263" y="1471613"/>
            <a:ext cx="11303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Regular</a:t>
            </a: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4330700" y="5167313"/>
            <a:ext cx="117316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Reverse</a:t>
            </a:r>
          </a:p>
        </p:txBody>
      </p:sp>
      <p:grpSp>
        <p:nvGrpSpPr>
          <p:cNvPr id="10355" name="Group 115"/>
          <p:cNvGrpSpPr>
            <a:grpSpLocks/>
          </p:cNvGrpSpPr>
          <p:nvPr/>
        </p:nvGrpSpPr>
        <p:grpSpPr bwMode="auto">
          <a:xfrm>
            <a:off x="5775325" y="2416175"/>
            <a:ext cx="1890713" cy="908050"/>
            <a:chOff x="3638" y="1378"/>
            <a:chExt cx="1191" cy="572"/>
          </a:xfrm>
        </p:grpSpPr>
        <p:sp>
          <p:nvSpPr>
            <p:cNvPr id="10334" name="Line 94"/>
            <p:cNvSpPr>
              <a:spLocks noChangeShapeType="1"/>
            </p:cNvSpPr>
            <p:nvPr/>
          </p:nvSpPr>
          <p:spPr bwMode="auto">
            <a:xfrm>
              <a:off x="3720" y="1378"/>
              <a:ext cx="0" cy="25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Line 96"/>
            <p:cNvSpPr>
              <a:spLocks noChangeShapeType="1"/>
            </p:cNvSpPr>
            <p:nvPr/>
          </p:nvSpPr>
          <p:spPr bwMode="auto">
            <a:xfrm rot="1800000">
              <a:off x="3638" y="1849"/>
              <a:ext cx="1191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lg"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Text Box 97"/>
            <p:cNvSpPr txBox="1">
              <a:spLocks noChangeArrowheads="1"/>
            </p:cNvSpPr>
            <p:nvPr/>
          </p:nvSpPr>
          <p:spPr bwMode="auto">
            <a:xfrm>
              <a:off x="4116" y="1719"/>
              <a:ext cx="194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</p:grpSp>
      <p:grpSp>
        <p:nvGrpSpPr>
          <p:cNvPr id="10354" name="Group 114"/>
          <p:cNvGrpSpPr>
            <a:grpSpLocks/>
          </p:cNvGrpSpPr>
          <p:nvPr/>
        </p:nvGrpSpPr>
        <p:grpSpPr bwMode="auto">
          <a:xfrm>
            <a:off x="7473950" y="2790825"/>
            <a:ext cx="1089025" cy="752475"/>
            <a:chOff x="4708" y="1614"/>
            <a:chExt cx="686" cy="474"/>
          </a:xfrm>
        </p:grpSpPr>
        <p:sp>
          <p:nvSpPr>
            <p:cNvPr id="10338" name="Line 98"/>
            <p:cNvSpPr>
              <a:spLocks noChangeShapeType="1"/>
            </p:cNvSpPr>
            <p:nvPr/>
          </p:nvSpPr>
          <p:spPr bwMode="auto">
            <a:xfrm rot="19800000">
              <a:off x="4708" y="1973"/>
              <a:ext cx="686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lg"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Line 99"/>
            <p:cNvSpPr>
              <a:spLocks noChangeShapeType="1"/>
            </p:cNvSpPr>
            <p:nvPr/>
          </p:nvSpPr>
          <p:spPr bwMode="auto">
            <a:xfrm>
              <a:off x="5340" y="1614"/>
              <a:ext cx="0" cy="30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Text Box 101"/>
            <p:cNvSpPr txBox="1">
              <a:spLocks noChangeArrowheads="1"/>
            </p:cNvSpPr>
            <p:nvPr/>
          </p:nvSpPr>
          <p:spPr bwMode="auto">
            <a:xfrm>
              <a:off x="4972" y="1857"/>
              <a:ext cx="162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10356" name="Group 116"/>
          <p:cNvGrpSpPr>
            <a:grpSpLocks/>
          </p:cNvGrpSpPr>
          <p:nvPr/>
        </p:nvGrpSpPr>
        <p:grpSpPr bwMode="auto">
          <a:xfrm>
            <a:off x="5416550" y="962025"/>
            <a:ext cx="495300" cy="1296988"/>
            <a:chOff x="3412" y="462"/>
            <a:chExt cx="312" cy="817"/>
          </a:xfrm>
        </p:grpSpPr>
        <p:sp>
          <p:nvSpPr>
            <p:cNvPr id="10350" name="Line 110"/>
            <p:cNvSpPr>
              <a:spLocks noChangeShapeType="1"/>
            </p:cNvSpPr>
            <p:nvPr/>
          </p:nvSpPr>
          <p:spPr bwMode="auto">
            <a:xfrm rot="-3600000">
              <a:off x="3594" y="1150"/>
              <a:ext cx="1" cy="25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Line 111"/>
            <p:cNvSpPr>
              <a:spLocks noChangeShapeType="1"/>
            </p:cNvSpPr>
            <p:nvPr/>
          </p:nvSpPr>
          <p:spPr bwMode="auto">
            <a:xfrm flipV="1">
              <a:off x="3522" y="462"/>
              <a:ext cx="0" cy="76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med" len="lg"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" name="Rectangle 112"/>
            <p:cNvSpPr>
              <a:spLocks noChangeArrowheads="1"/>
            </p:cNvSpPr>
            <p:nvPr/>
          </p:nvSpPr>
          <p:spPr bwMode="auto">
            <a:xfrm>
              <a:off x="3412" y="719"/>
              <a:ext cx="220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7480300" y="5308600"/>
            <a:ext cx="114300" cy="114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7480300" y="1943100"/>
            <a:ext cx="114300" cy="114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4" name="Oval 134"/>
          <p:cNvSpPr>
            <a:spLocks noChangeArrowheads="1"/>
          </p:cNvSpPr>
          <p:nvPr/>
        </p:nvSpPr>
        <p:spPr bwMode="auto">
          <a:xfrm>
            <a:off x="3013075" y="2968625"/>
            <a:ext cx="114300" cy="1143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Oval 135"/>
          <p:cNvSpPr>
            <a:spLocks noChangeArrowheads="1"/>
          </p:cNvSpPr>
          <p:nvPr/>
        </p:nvSpPr>
        <p:spPr bwMode="auto">
          <a:xfrm>
            <a:off x="3013075" y="4210050"/>
            <a:ext cx="114300" cy="1143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80" name="Group 140"/>
          <p:cNvGrpSpPr>
            <a:grpSpLocks/>
          </p:cNvGrpSpPr>
          <p:nvPr/>
        </p:nvGrpSpPr>
        <p:grpSpPr bwMode="auto">
          <a:xfrm>
            <a:off x="2438400" y="2976563"/>
            <a:ext cx="457200" cy="1347787"/>
            <a:chOff x="2748" y="1875"/>
            <a:chExt cx="288" cy="849"/>
          </a:xfrm>
        </p:grpSpPr>
        <p:sp>
          <p:nvSpPr>
            <p:cNvPr id="10376" name="Line 136"/>
            <p:cNvSpPr>
              <a:spLocks noChangeShapeType="1"/>
            </p:cNvSpPr>
            <p:nvPr/>
          </p:nvSpPr>
          <p:spPr bwMode="auto">
            <a:xfrm>
              <a:off x="2748" y="1899"/>
              <a:ext cx="28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7" name="Line 137"/>
            <p:cNvSpPr>
              <a:spLocks noChangeShapeType="1"/>
            </p:cNvSpPr>
            <p:nvPr/>
          </p:nvSpPr>
          <p:spPr bwMode="auto">
            <a:xfrm>
              <a:off x="2754" y="2697"/>
              <a:ext cx="28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8" name="Line 138"/>
            <p:cNvSpPr>
              <a:spLocks noChangeShapeType="1"/>
            </p:cNvSpPr>
            <p:nvPr/>
          </p:nvSpPr>
          <p:spPr bwMode="auto">
            <a:xfrm>
              <a:off x="2997" y="1875"/>
              <a:ext cx="0" cy="84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9" name="Text Box 139"/>
            <p:cNvSpPr txBox="1">
              <a:spLocks noChangeArrowheads="1"/>
            </p:cNvSpPr>
            <p:nvPr/>
          </p:nvSpPr>
          <p:spPr bwMode="auto">
            <a:xfrm rot="-5400000">
              <a:off x="2795" y="2183"/>
              <a:ext cx="22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H</a:t>
              </a:r>
              <a:endParaRPr lang="th-TH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0386" name="Group 146"/>
          <p:cNvGrpSpPr>
            <a:grpSpLocks/>
          </p:cNvGrpSpPr>
          <p:nvPr/>
        </p:nvGrpSpPr>
        <p:grpSpPr bwMode="auto">
          <a:xfrm>
            <a:off x="3028950" y="4343400"/>
            <a:ext cx="1095375" cy="412750"/>
            <a:chOff x="1908" y="3024"/>
            <a:chExt cx="690" cy="260"/>
          </a:xfrm>
        </p:grpSpPr>
        <p:sp>
          <p:nvSpPr>
            <p:cNvPr id="10381" name="Line 141"/>
            <p:cNvSpPr>
              <a:spLocks noChangeShapeType="1"/>
            </p:cNvSpPr>
            <p:nvPr/>
          </p:nvSpPr>
          <p:spPr bwMode="auto">
            <a:xfrm>
              <a:off x="2583" y="3024"/>
              <a:ext cx="0" cy="25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>
              <a:off x="1929" y="3036"/>
              <a:ext cx="0" cy="2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" name="Line 143"/>
            <p:cNvSpPr>
              <a:spLocks noChangeShapeType="1"/>
            </p:cNvSpPr>
            <p:nvPr/>
          </p:nvSpPr>
          <p:spPr bwMode="auto">
            <a:xfrm>
              <a:off x="1908" y="3237"/>
              <a:ext cx="69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" name="Text Box 144"/>
            <p:cNvSpPr txBox="1">
              <a:spLocks noChangeArrowheads="1"/>
            </p:cNvSpPr>
            <p:nvPr/>
          </p:nvSpPr>
          <p:spPr bwMode="auto">
            <a:xfrm>
              <a:off x="2141" y="3053"/>
              <a:ext cx="22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D</a:t>
              </a:r>
              <a:endParaRPr lang="th-TH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0392" name="Group 152"/>
          <p:cNvGrpSpPr>
            <a:grpSpLocks/>
          </p:cNvGrpSpPr>
          <p:nvPr/>
        </p:nvGrpSpPr>
        <p:grpSpPr bwMode="auto">
          <a:xfrm>
            <a:off x="495300" y="4324350"/>
            <a:ext cx="1885950" cy="441325"/>
            <a:chOff x="1524" y="3360"/>
            <a:chExt cx="1188" cy="278"/>
          </a:xfrm>
        </p:grpSpPr>
        <p:sp>
          <p:nvSpPr>
            <p:cNvPr id="10388" name="Line 148"/>
            <p:cNvSpPr>
              <a:spLocks noChangeShapeType="1"/>
            </p:cNvSpPr>
            <p:nvPr/>
          </p:nvSpPr>
          <p:spPr bwMode="auto">
            <a:xfrm>
              <a:off x="2697" y="3360"/>
              <a:ext cx="0" cy="25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9" name="Line 149"/>
            <p:cNvSpPr>
              <a:spLocks noChangeShapeType="1"/>
            </p:cNvSpPr>
            <p:nvPr/>
          </p:nvSpPr>
          <p:spPr bwMode="auto">
            <a:xfrm>
              <a:off x="1545" y="3372"/>
              <a:ext cx="0" cy="24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0" name="Line 150"/>
            <p:cNvSpPr>
              <a:spLocks noChangeShapeType="1"/>
            </p:cNvSpPr>
            <p:nvPr/>
          </p:nvSpPr>
          <p:spPr bwMode="auto">
            <a:xfrm>
              <a:off x="1524" y="3591"/>
              <a:ext cx="118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1" name="Text Box 151"/>
            <p:cNvSpPr txBox="1">
              <a:spLocks noChangeArrowheads="1"/>
            </p:cNvSpPr>
            <p:nvPr/>
          </p:nvSpPr>
          <p:spPr bwMode="auto">
            <a:xfrm>
              <a:off x="2017" y="3407"/>
              <a:ext cx="252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W</a:t>
              </a:r>
              <a:endParaRPr lang="th-TH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8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8" grpId="0" autoUpdateAnimBg="0"/>
      <p:bldP spid="10329" grpId="0" autoUpdateAnimBg="0"/>
      <p:bldP spid="10321" grpId="0" animBg="1"/>
      <p:bldP spid="10310" grpId="0" animBg="1"/>
      <p:bldP spid="10374" grpId="0" animBg="1"/>
      <p:bldP spid="103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54" name="Group 86"/>
          <p:cNvGrpSpPr>
            <a:grpSpLocks/>
          </p:cNvGrpSpPr>
          <p:nvPr/>
        </p:nvGrpSpPr>
        <p:grpSpPr bwMode="auto">
          <a:xfrm>
            <a:off x="5748338" y="1690688"/>
            <a:ext cx="2979737" cy="3584575"/>
            <a:chOff x="3600" y="922"/>
            <a:chExt cx="1877" cy="2258"/>
          </a:xfrm>
        </p:grpSpPr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 rot="-10800000">
              <a:off x="3600" y="922"/>
              <a:ext cx="1588" cy="91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Line 13"/>
            <p:cNvSpPr>
              <a:spLocks noChangeShapeType="1"/>
            </p:cNvSpPr>
            <p:nvPr/>
          </p:nvSpPr>
          <p:spPr bwMode="auto">
            <a:xfrm rot="10800000" flipH="1">
              <a:off x="4961" y="1553"/>
              <a:ext cx="516" cy="30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43"/>
            <p:cNvSpPr>
              <a:spLocks noChangeShapeType="1"/>
            </p:cNvSpPr>
            <p:nvPr/>
          </p:nvSpPr>
          <p:spPr bwMode="auto">
            <a:xfrm>
              <a:off x="5083" y="1698"/>
              <a:ext cx="0" cy="148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462" name="Group 94"/>
          <p:cNvGrpSpPr>
            <a:grpSpLocks/>
          </p:cNvGrpSpPr>
          <p:nvPr/>
        </p:nvGrpSpPr>
        <p:grpSpPr bwMode="auto">
          <a:xfrm>
            <a:off x="5888038" y="1778000"/>
            <a:ext cx="2681287" cy="3121025"/>
            <a:chOff x="3688" y="977"/>
            <a:chExt cx="1689" cy="1966"/>
          </a:xfrm>
        </p:grpSpPr>
        <p:sp>
          <p:nvSpPr>
            <p:cNvPr id="58408" name="Line 40"/>
            <p:cNvSpPr>
              <a:spLocks noChangeShapeType="1"/>
            </p:cNvSpPr>
            <p:nvPr/>
          </p:nvSpPr>
          <p:spPr bwMode="auto">
            <a:xfrm rot="1800000">
              <a:off x="3692" y="1404"/>
              <a:ext cx="1489" cy="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Line 42"/>
            <p:cNvSpPr>
              <a:spLocks noChangeShapeType="1"/>
            </p:cNvSpPr>
            <p:nvPr/>
          </p:nvSpPr>
          <p:spPr bwMode="auto">
            <a:xfrm>
              <a:off x="5080" y="1776"/>
              <a:ext cx="0" cy="11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Line 45"/>
            <p:cNvSpPr>
              <a:spLocks noChangeShapeType="1"/>
            </p:cNvSpPr>
            <p:nvPr/>
          </p:nvSpPr>
          <p:spPr bwMode="auto">
            <a:xfrm rot="3600000" flipV="1">
              <a:off x="5179" y="1611"/>
              <a:ext cx="1" cy="2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 rot="1800000">
              <a:off x="3688" y="2568"/>
              <a:ext cx="1494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>
              <a:off x="3793" y="1035"/>
              <a:ext cx="0" cy="11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47"/>
            <p:cNvSpPr>
              <a:spLocks noChangeShapeType="1"/>
            </p:cNvSpPr>
            <p:nvPr/>
          </p:nvSpPr>
          <p:spPr bwMode="auto">
            <a:xfrm rot="3600000" flipV="1">
              <a:off x="3892" y="864"/>
              <a:ext cx="1" cy="2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46"/>
            <p:cNvSpPr>
              <a:spLocks noChangeShapeType="1"/>
            </p:cNvSpPr>
            <p:nvPr/>
          </p:nvSpPr>
          <p:spPr bwMode="auto">
            <a:xfrm rot="1800000">
              <a:off x="3883" y="1296"/>
              <a:ext cx="1494" cy="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49"/>
            <p:cNvSpPr>
              <a:spLocks noChangeShapeType="1"/>
            </p:cNvSpPr>
            <p:nvPr/>
          </p:nvSpPr>
          <p:spPr bwMode="auto">
            <a:xfrm>
              <a:off x="5275" y="1668"/>
              <a:ext cx="0" cy="11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 rot="3600000" flipV="1">
              <a:off x="5177" y="2777"/>
              <a:ext cx="3" cy="21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48"/>
            <p:cNvSpPr>
              <a:spLocks noChangeShapeType="1"/>
            </p:cNvSpPr>
            <p:nvPr/>
          </p:nvSpPr>
          <p:spPr bwMode="auto">
            <a:xfrm>
              <a:off x="5083" y="1779"/>
              <a:ext cx="0" cy="11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7" name="Freeform 9"/>
          <p:cNvSpPr>
            <a:spLocks/>
          </p:cNvSpPr>
          <p:nvPr/>
        </p:nvSpPr>
        <p:spPr bwMode="auto">
          <a:xfrm>
            <a:off x="862013" y="2668588"/>
            <a:ext cx="2378075" cy="1851025"/>
          </a:xfrm>
          <a:custGeom>
            <a:avLst/>
            <a:gdLst/>
            <a:ahLst/>
            <a:cxnLst>
              <a:cxn ang="0">
                <a:pos x="1496" y="1166"/>
              </a:cxn>
              <a:cxn ang="0">
                <a:pos x="0" y="1166"/>
              </a:cxn>
              <a:cxn ang="0">
                <a:pos x="0" y="6"/>
              </a:cxn>
              <a:cxn ang="0">
                <a:pos x="520" y="528"/>
              </a:cxn>
              <a:cxn ang="0">
                <a:pos x="1498" y="0"/>
              </a:cxn>
              <a:cxn ang="0">
                <a:pos x="1496" y="1166"/>
              </a:cxn>
            </a:cxnLst>
            <a:rect l="0" t="0" r="r" b="b"/>
            <a:pathLst>
              <a:path w="1498" h="1166">
                <a:moveTo>
                  <a:pt x="1496" y="1166"/>
                </a:moveTo>
                <a:lnTo>
                  <a:pt x="0" y="1166"/>
                </a:lnTo>
                <a:lnTo>
                  <a:pt x="0" y="6"/>
                </a:lnTo>
                <a:lnTo>
                  <a:pt x="520" y="528"/>
                </a:lnTo>
                <a:lnTo>
                  <a:pt x="1498" y="0"/>
                </a:lnTo>
                <a:lnTo>
                  <a:pt x="1496" y="1166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67428" y="688320"/>
            <a:ext cx="614142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2 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has inclined surfaces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456" name="Group 88"/>
          <p:cNvGrpSpPr>
            <a:grpSpLocks/>
          </p:cNvGrpSpPr>
          <p:nvPr/>
        </p:nvGrpSpPr>
        <p:grpSpPr bwMode="auto">
          <a:xfrm>
            <a:off x="862013" y="1747838"/>
            <a:ext cx="2376487" cy="381000"/>
            <a:chOff x="522" y="958"/>
            <a:chExt cx="1497" cy="240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auto">
            <a:xfrm>
              <a:off x="522" y="960"/>
              <a:ext cx="1497" cy="230"/>
            </a:xfrm>
            <a:prstGeom prst="rect">
              <a:avLst/>
            </a:prstGeom>
            <a:solidFill>
              <a:srgbClr val="99FF99">
                <a:alpha val="5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V="1">
              <a:off x="1044" y="9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446" name="Group 78"/>
          <p:cNvGrpSpPr>
            <a:grpSpLocks/>
          </p:cNvGrpSpPr>
          <p:nvPr/>
        </p:nvGrpSpPr>
        <p:grpSpPr bwMode="auto">
          <a:xfrm>
            <a:off x="849313" y="4560888"/>
            <a:ext cx="2381250" cy="708025"/>
            <a:chOff x="514" y="2730"/>
            <a:chExt cx="1500" cy="446"/>
          </a:xfrm>
        </p:grpSpPr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>
              <a:off x="518" y="2730"/>
              <a:ext cx="0" cy="446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>
              <a:off x="2014" y="2734"/>
              <a:ext cx="0" cy="44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514" y="3134"/>
              <a:ext cx="1500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175" y="2929"/>
              <a:ext cx="25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</p:grpSp>
      <p:grpSp>
        <p:nvGrpSpPr>
          <p:cNvPr id="58445" name="Group 77"/>
          <p:cNvGrpSpPr>
            <a:grpSpLocks/>
          </p:cNvGrpSpPr>
          <p:nvPr/>
        </p:nvGrpSpPr>
        <p:grpSpPr bwMode="auto">
          <a:xfrm>
            <a:off x="3278188" y="2659063"/>
            <a:ext cx="463550" cy="1866900"/>
            <a:chOff x="2044" y="1532"/>
            <a:chExt cx="292" cy="1176"/>
          </a:xfrm>
        </p:grpSpPr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2044" y="1538"/>
              <a:ext cx="2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2044" y="2702"/>
              <a:ext cx="2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>
              <a:off x="2290" y="1532"/>
              <a:ext cx="0" cy="11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 rot="-5400000">
              <a:off x="2111" y="1993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grpSp>
        <p:nvGrpSpPr>
          <p:cNvPr id="58449" name="Group 81"/>
          <p:cNvGrpSpPr>
            <a:grpSpLocks/>
          </p:cNvGrpSpPr>
          <p:nvPr/>
        </p:nvGrpSpPr>
        <p:grpSpPr bwMode="auto">
          <a:xfrm>
            <a:off x="858838" y="2667000"/>
            <a:ext cx="942975" cy="568325"/>
            <a:chOff x="520" y="1537"/>
            <a:chExt cx="594" cy="358"/>
          </a:xfrm>
        </p:grpSpPr>
        <p:sp>
          <p:nvSpPr>
            <p:cNvPr id="58395" name="Line 27"/>
            <p:cNvSpPr>
              <a:spLocks noChangeShapeType="1"/>
            </p:cNvSpPr>
            <p:nvPr/>
          </p:nvSpPr>
          <p:spPr bwMode="auto">
            <a:xfrm>
              <a:off x="520" y="1544"/>
              <a:ext cx="59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auto">
            <a:xfrm>
              <a:off x="868" y="1537"/>
              <a:ext cx="162" cy="358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125" y="329"/>
                </a:cxn>
                <a:cxn ang="0">
                  <a:pos x="192" y="168"/>
                </a:cxn>
                <a:cxn ang="0">
                  <a:pos x="216" y="0"/>
                </a:cxn>
              </a:cxnLst>
              <a:rect l="0" t="0" r="r" b="b"/>
              <a:pathLst>
                <a:path w="216" h="477">
                  <a:moveTo>
                    <a:pt x="0" y="477"/>
                  </a:moveTo>
                  <a:cubicBezTo>
                    <a:pt x="47" y="428"/>
                    <a:pt x="93" y="380"/>
                    <a:pt x="125" y="329"/>
                  </a:cubicBezTo>
                  <a:cubicBezTo>
                    <a:pt x="157" y="278"/>
                    <a:pt x="177" y="223"/>
                    <a:pt x="192" y="168"/>
                  </a:cubicBezTo>
                  <a:cubicBezTo>
                    <a:pt x="207" y="113"/>
                    <a:pt x="211" y="35"/>
                    <a:pt x="216" y="0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Text Box 31"/>
            <p:cNvSpPr txBox="1">
              <a:spLocks noChangeArrowheads="1"/>
            </p:cNvSpPr>
            <p:nvPr/>
          </p:nvSpPr>
          <p:spPr bwMode="auto">
            <a:xfrm rot="-3600000">
              <a:off x="873" y="1601"/>
              <a:ext cx="87" cy="1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Symbol" pitchFamily="18" charset="2"/>
                  <a:cs typeface="Arial" charset="0"/>
                </a:rPr>
                <a:t>q</a:t>
              </a:r>
            </a:p>
          </p:txBody>
        </p:sp>
      </p:grpSp>
      <p:grpSp>
        <p:nvGrpSpPr>
          <p:cNvPr id="58450" name="Group 82"/>
          <p:cNvGrpSpPr>
            <a:grpSpLocks/>
          </p:cNvGrpSpPr>
          <p:nvPr/>
        </p:nvGrpSpPr>
        <p:grpSpPr bwMode="auto">
          <a:xfrm>
            <a:off x="3275013" y="1738313"/>
            <a:ext cx="447675" cy="381000"/>
            <a:chOff x="2042" y="952"/>
            <a:chExt cx="282" cy="240"/>
          </a:xfrm>
        </p:grpSpPr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 rot="-5400000">
              <a:off x="2087" y="961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58402" name="Line 34"/>
            <p:cNvSpPr>
              <a:spLocks noChangeShapeType="1"/>
            </p:cNvSpPr>
            <p:nvPr/>
          </p:nvSpPr>
          <p:spPr bwMode="auto">
            <a:xfrm>
              <a:off x="2042" y="958"/>
              <a:ext cx="2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5"/>
            <p:cNvSpPr>
              <a:spLocks noChangeShapeType="1"/>
            </p:cNvSpPr>
            <p:nvPr/>
          </p:nvSpPr>
          <p:spPr bwMode="auto">
            <a:xfrm>
              <a:off x="2042" y="1190"/>
              <a:ext cx="2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6"/>
            <p:cNvSpPr>
              <a:spLocks noChangeShapeType="1"/>
            </p:cNvSpPr>
            <p:nvPr/>
          </p:nvSpPr>
          <p:spPr bwMode="auto">
            <a:xfrm>
              <a:off x="2288" y="952"/>
              <a:ext cx="0" cy="2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447" name="Group 79"/>
          <p:cNvGrpSpPr>
            <a:grpSpLocks/>
          </p:cNvGrpSpPr>
          <p:nvPr/>
        </p:nvGrpSpPr>
        <p:grpSpPr bwMode="auto">
          <a:xfrm>
            <a:off x="214313" y="3516313"/>
            <a:ext cx="1454150" cy="1003300"/>
            <a:chOff x="114" y="2072"/>
            <a:chExt cx="916" cy="632"/>
          </a:xfrm>
        </p:grpSpPr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 flipH="1">
              <a:off x="314" y="2076"/>
              <a:ext cx="716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Line 52"/>
            <p:cNvSpPr>
              <a:spLocks noChangeShapeType="1"/>
            </p:cNvSpPr>
            <p:nvPr/>
          </p:nvSpPr>
          <p:spPr bwMode="auto">
            <a:xfrm flipH="1">
              <a:off x="318" y="2704"/>
              <a:ext cx="180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1" name="Line 53"/>
            <p:cNvSpPr>
              <a:spLocks noChangeShapeType="1"/>
            </p:cNvSpPr>
            <p:nvPr/>
          </p:nvSpPr>
          <p:spPr bwMode="auto">
            <a:xfrm flipV="1">
              <a:off x="346" y="2072"/>
              <a:ext cx="0" cy="628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Text Box 54"/>
            <p:cNvSpPr txBox="1">
              <a:spLocks noChangeArrowheads="1"/>
            </p:cNvSpPr>
            <p:nvPr/>
          </p:nvSpPr>
          <p:spPr bwMode="auto">
            <a:xfrm rot="-5400000">
              <a:off x="136" y="2284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</p:grpSp>
      <p:grpSp>
        <p:nvGrpSpPr>
          <p:cNvPr id="58448" name="Group 80"/>
          <p:cNvGrpSpPr>
            <a:grpSpLocks/>
          </p:cNvGrpSpPr>
          <p:nvPr/>
        </p:nvGrpSpPr>
        <p:grpSpPr bwMode="auto">
          <a:xfrm>
            <a:off x="849313" y="3541713"/>
            <a:ext cx="838200" cy="1363662"/>
            <a:chOff x="514" y="2088"/>
            <a:chExt cx="528" cy="859"/>
          </a:xfrm>
        </p:grpSpPr>
        <p:sp>
          <p:nvSpPr>
            <p:cNvPr id="58423" name="Line 55"/>
            <p:cNvSpPr>
              <a:spLocks noChangeShapeType="1"/>
            </p:cNvSpPr>
            <p:nvPr/>
          </p:nvSpPr>
          <p:spPr bwMode="auto">
            <a:xfrm>
              <a:off x="1042" y="2088"/>
              <a:ext cx="0" cy="852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 flipH="1">
              <a:off x="514" y="2916"/>
              <a:ext cx="524" cy="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5" name="Text Box 57"/>
            <p:cNvSpPr txBox="1">
              <a:spLocks noChangeArrowheads="1"/>
            </p:cNvSpPr>
            <p:nvPr/>
          </p:nvSpPr>
          <p:spPr bwMode="auto">
            <a:xfrm>
              <a:off x="712" y="2716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58440" name="Freeform 72"/>
          <p:cNvSpPr>
            <a:spLocks/>
          </p:cNvSpPr>
          <p:nvPr/>
        </p:nvSpPr>
        <p:spPr bwMode="auto">
          <a:xfrm>
            <a:off x="6764338" y="2868613"/>
            <a:ext cx="1647825" cy="242887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46" y="108"/>
              </a:cxn>
              <a:cxn ang="0">
                <a:pos x="1038" y="0"/>
              </a:cxn>
              <a:cxn ang="0">
                <a:pos x="189" y="39"/>
              </a:cxn>
              <a:cxn ang="0">
                <a:pos x="0" y="153"/>
              </a:cxn>
            </a:cxnLst>
            <a:rect l="0" t="0" r="r" b="b"/>
            <a:pathLst>
              <a:path w="1038" h="153">
                <a:moveTo>
                  <a:pt x="0" y="153"/>
                </a:moveTo>
                <a:lnTo>
                  <a:pt x="846" y="108"/>
                </a:lnTo>
                <a:lnTo>
                  <a:pt x="1038" y="0"/>
                </a:lnTo>
                <a:lnTo>
                  <a:pt x="189" y="39"/>
                </a:lnTo>
                <a:lnTo>
                  <a:pt x="0" y="153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55" name="Group 87"/>
          <p:cNvGrpSpPr>
            <a:grpSpLocks/>
          </p:cNvGrpSpPr>
          <p:nvPr/>
        </p:nvGrpSpPr>
        <p:grpSpPr bwMode="auto">
          <a:xfrm>
            <a:off x="4433888" y="4713286"/>
            <a:ext cx="2101851" cy="719138"/>
            <a:chOff x="2772" y="2818"/>
            <a:chExt cx="1324" cy="453"/>
          </a:xfrm>
        </p:grpSpPr>
        <p:sp>
          <p:nvSpPr>
            <p:cNvPr id="58443" name="Line 75"/>
            <p:cNvSpPr>
              <a:spLocks noChangeShapeType="1"/>
            </p:cNvSpPr>
            <p:nvPr/>
          </p:nvSpPr>
          <p:spPr bwMode="auto">
            <a:xfrm flipV="1">
              <a:off x="3742" y="2818"/>
              <a:ext cx="354" cy="2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4" name="Text Box 76"/>
            <p:cNvSpPr txBox="1">
              <a:spLocks noChangeArrowheads="1"/>
            </p:cNvSpPr>
            <p:nvPr/>
          </p:nvSpPr>
          <p:spPr bwMode="auto">
            <a:xfrm>
              <a:off x="2772" y="2980"/>
              <a:ext cx="990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Front View</a:t>
              </a:r>
            </a:p>
          </p:txBody>
        </p:sp>
      </p:grpSp>
      <p:sp>
        <p:nvSpPr>
          <p:cNvPr id="58439" name="Freeform 71"/>
          <p:cNvSpPr>
            <a:spLocks/>
          </p:cNvSpPr>
          <p:nvPr/>
        </p:nvSpPr>
        <p:spPr bwMode="auto">
          <a:xfrm>
            <a:off x="6054725" y="1687513"/>
            <a:ext cx="1009650" cy="1423987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198" y="0"/>
              </a:cxn>
              <a:cxn ang="0">
                <a:pos x="636" y="786"/>
              </a:cxn>
              <a:cxn ang="0">
                <a:pos x="441" y="897"/>
              </a:cxn>
              <a:cxn ang="0">
                <a:pos x="0" y="114"/>
              </a:cxn>
            </a:cxnLst>
            <a:rect l="0" t="0" r="r" b="b"/>
            <a:pathLst>
              <a:path w="636" h="897">
                <a:moveTo>
                  <a:pt x="0" y="114"/>
                </a:moveTo>
                <a:lnTo>
                  <a:pt x="198" y="0"/>
                </a:lnTo>
                <a:lnTo>
                  <a:pt x="636" y="786"/>
                </a:lnTo>
                <a:lnTo>
                  <a:pt x="441" y="897"/>
                </a:lnTo>
                <a:lnTo>
                  <a:pt x="0" y="114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Freeform 61"/>
          <p:cNvSpPr>
            <a:spLocks/>
          </p:cNvSpPr>
          <p:nvPr/>
        </p:nvSpPr>
        <p:spPr bwMode="auto">
          <a:xfrm>
            <a:off x="6049963" y="1858963"/>
            <a:ext cx="2044700" cy="303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70"/>
              </a:cxn>
              <a:cxn ang="0">
                <a:pos x="1288" y="1914"/>
              </a:cxn>
              <a:cxn ang="0">
                <a:pos x="1288" y="750"/>
              </a:cxn>
              <a:cxn ang="0">
                <a:pos x="444" y="786"/>
              </a:cxn>
              <a:cxn ang="0">
                <a:pos x="0" y="0"/>
              </a:cxn>
            </a:cxnLst>
            <a:rect l="0" t="0" r="r" b="b"/>
            <a:pathLst>
              <a:path w="1288" h="1914">
                <a:moveTo>
                  <a:pt x="0" y="0"/>
                </a:moveTo>
                <a:lnTo>
                  <a:pt x="0" y="1170"/>
                </a:lnTo>
                <a:lnTo>
                  <a:pt x="1288" y="1914"/>
                </a:lnTo>
                <a:lnTo>
                  <a:pt x="1288" y="750"/>
                </a:lnTo>
                <a:lnTo>
                  <a:pt x="444" y="786"/>
                </a:lnTo>
                <a:lnTo>
                  <a:pt x="0" y="0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41" name="Freeform 73"/>
          <p:cNvSpPr>
            <a:spLocks/>
          </p:cNvSpPr>
          <p:nvPr/>
        </p:nvSpPr>
        <p:spPr bwMode="auto">
          <a:xfrm>
            <a:off x="8093075" y="2873375"/>
            <a:ext cx="314325" cy="2019300"/>
          </a:xfrm>
          <a:custGeom>
            <a:avLst/>
            <a:gdLst/>
            <a:ahLst/>
            <a:cxnLst>
              <a:cxn ang="0">
                <a:pos x="198" y="1167"/>
              </a:cxn>
              <a:cxn ang="0">
                <a:pos x="0" y="1272"/>
              </a:cxn>
              <a:cxn ang="0">
                <a:pos x="0" y="114"/>
              </a:cxn>
              <a:cxn ang="0">
                <a:pos x="198" y="0"/>
              </a:cxn>
              <a:cxn ang="0">
                <a:pos x="198" y="1167"/>
              </a:cxn>
            </a:cxnLst>
            <a:rect l="0" t="0" r="r" b="b"/>
            <a:pathLst>
              <a:path w="198" h="1272">
                <a:moveTo>
                  <a:pt x="198" y="1167"/>
                </a:moveTo>
                <a:lnTo>
                  <a:pt x="0" y="1272"/>
                </a:lnTo>
                <a:lnTo>
                  <a:pt x="0" y="114"/>
                </a:lnTo>
                <a:lnTo>
                  <a:pt x="198" y="0"/>
                </a:lnTo>
                <a:lnTo>
                  <a:pt x="198" y="1167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 rot="1800000">
            <a:off x="5978525" y="2957513"/>
            <a:ext cx="10191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53" name="Group 85"/>
          <p:cNvGrpSpPr>
            <a:grpSpLocks/>
          </p:cNvGrpSpPr>
          <p:nvPr/>
        </p:nvGrpSpPr>
        <p:grpSpPr bwMode="auto">
          <a:xfrm>
            <a:off x="5561013" y="2479675"/>
            <a:ext cx="503237" cy="1096963"/>
            <a:chOff x="3474" y="1419"/>
            <a:chExt cx="317" cy="691"/>
          </a:xfrm>
        </p:grpSpPr>
        <p:sp>
          <p:nvSpPr>
            <p:cNvPr id="58434" name="Line 66"/>
            <p:cNvSpPr>
              <a:spLocks noChangeShapeType="1"/>
            </p:cNvSpPr>
            <p:nvPr/>
          </p:nvSpPr>
          <p:spPr bwMode="auto">
            <a:xfrm rot="1800000">
              <a:off x="3486" y="1479"/>
              <a:ext cx="305" cy="1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Line 67"/>
            <p:cNvSpPr>
              <a:spLocks noChangeShapeType="1"/>
            </p:cNvSpPr>
            <p:nvPr/>
          </p:nvSpPr>
          <p:spPr bwMode="auto">
            <a:xfrm rot="1800000">
              <a:off x="3474" y="2109"/>
              <a:ext cx="305" cy="1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Line 68"/>
            <p:cNvSpPr>
              <a:spLocks noChangeShapeType="1"/>
            </p:cNvSpPr>
            <p:nvPr/>
          </p:nvSpPr>
          <p:spPr bwMode="auto">
            <a:xfrm rot="16200000" flipH="1">
              <a:off x="3224" y="1734"/>
              <a:ext cx="632" cy="1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auto">
            <a:xfrm>
              <a:off x="3504" y="1630"/>
              <a:ext cx="84" cy="19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9144" tIns="9144" rIns="9144" bIns="18288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</p:grp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754813" y="2900363"/>
            <a:ext cx="0" cy="12160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52" name="Group 84"/>
          <p:cNvGrpSpPr>
            <a:grpSpLocks/>
          </p:cNvGrpSpPr>
          <p:nvPr/>
        </p:nvGrpSpPr>
        <p:grpSpPr bwMode="auto">
          <a:xfrm>
            <a:off x="5980113" y="3760788"/>
            <a:ext cx="831850" cy="885825"/>
            <a:chOff x="3746" y="2226"/>
            <a:chExt cx="524" cy="558"/>
          </a:xfrm>
        </p:grpSpPr>
        <p:sp>
          <p:nvSpPr>
            <p:cNvPr id="58430" name="Line 62"/>
            <p:cNvSpPr>
              <a:spLocks noChangeShapeType="1"/>
            </p:cNvSpPr>
            <p:nvPr/>
          </p:nvSpPr>
          <p:spPr bwMode="auto">
            <a:xfrm rot="1800000" flipH="1">
              <a:off x="3746" y="2598"/>
              <a:ext cx="524" cy="1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1" name="Text Box 63"/>
            <p:cNvSpPr txBox="1">
              <a:spLocks noChangeArrowheads="1"/>
            </p:cNvSpPr>
            <p:nvPr/>
          </p:nvSpPr>
          <p:spPr bwMode="auto">
            <a:xfrm>
              <a:off x="3966" y="2476"/>
              <a:ext cx="84" cy="18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58432" name="Line 64"/>
            <p:cNvSpPr>
              <a:spLocks noChangeShapeType="1"/>
            </p:cNvSpPr>
            <p:nvPr/>
          </p:nvSpPr>
          <p:spPr bwMode="auto">
            <a:xfrm>
              <a:off x="4232" y="2484"/>
              <a:ext cx="0" cy="30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3" name="Line 65"/>
            <p:cNvSpPr>
              <a:spLocks noChangeShapeType="1"/>
            </p:cNvSpPr>
            <p:nvPr/>
          </p:nvSpPr>
          <p:spPr bwMode="auto">
            <a:xfrm>
              <a:off x="3782" y="2226"/>
              <a:ext cx="0" cy="300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42" name="Oval 74"/>
          <p:cNvSpPr>
            <a:spLocks noChangeArrowheads="1"/>
          </p:cNvSpPr>
          <p:nvPr/>
        </p:nvSpPr>
        <p:spPr bwMode="auto">
          <a:xfrm>
            <a:off x="8047038" y="3001963"/>
            <a:ext cx="88900" cy="889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Freeform 95"/>
          <p:cNvSpPr>
            <a:spLocks/>
          </p:cNvSpPr>
          <p:nvPr/>
        </p:nvSpPr>
        <p:spPr bwMode="auto">
          <a:xfrm>
            <a:off x="858838" y="2665413"/>
            <a:ext cx="2374900" cy="8382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20" y="528"/>
              </a:cxn>
              <a:cxn ang="0">
                <a:pos x="1496" y="0"/>
              </a:cxn>
            </a:cxnLst>
            <a:rect l="0" t="0" r="r" b="b"/>
            <a:pathLst>
              <a:path w="1496" h="528">
                <a:moveTo>
                  <a:pt x="0" y="8"/>
                </a:moveTo>
                <a:lnTo>
                  <a:pt x="520" y="528"/>
                </a:lnTo>
                <a:lnTo>
                  <a:pt x="1496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457" name="Group 89"/>
          <p:cNvGrpSpPr>
            <a:grpSpLocks/>
          </p:cNvGrpSpPr>
          <p:nvPr/>
        </p:nvGrpSpPr>
        <p:grpSpPr bwMode="auto">
          <a:xfrm>
            <a:off x="3182938" y="2068513"/>
            <a:ext cx="88900" cy="641350"/>
            <a:chOff x="1984" y="1160"/>
            <a:chExt cx="56" cy="404"/>
          </a:xfrm>
        </p:grpSpPr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>
              <a:off x="1984" y="1160"/>
              <a:ext cx="56" cy="56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33"/>
            <p:cNvSpPr>
              <a:spLocks noChangeArrowheads="1"/>
            </p:cNvSpPr>
            <p:nvPr/>
          </p:nvSpPr>
          <p:spPr bwMode="auto">
            <a:xfrm>
              <a:off x="1984" y="1508"/>
              <a:ext cx="56" cy="56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466" name="Group 98"/>
          <p:cNvGrpSpPr>
            <a:grpSpLocks/>
          </p:cNvGrpSpPr>
          <p:nvPr/>
        </p:nvGrpSpPr>
        <p:grpSpPr bwMode="auto">
          <a:xfrm>
            <a:off x="2497138" y="2212975"/>
            <a:ext cx="3046413" cy="757238"/>
            <a:chOff x="1552" y="1251"/>
            <a:chExt cx="1919" cy="477"/>
          </a:xfrm>
        </p:grpSpPr>
        <p:sp>
          <p:nvSpPr>
            <p:cNvPr id="58464" name="Rectangle 96"/>
            <p:cNvSpPr>
              <a:spLocks noChangeArrowheads="1"/>
            </p:cNvSpPr>
            <p:nvPr/>
          </p:nvSpPr>
          <p:spPr bwMode="auto">
            <a:xfrm>
              <a:off x="1908" y="1251"/>
              <a:ext cx="1563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Non-isometric line</a:t>
              </a:r>
            </a:p>
          </p:txBody>
        </p:sp>
        <p:sp>
          <p:nvSpPr>
            <p:cNvPr id="58465" name="Freeform 97"/>
            <p:cNvSpPr>
              <a:spLocks/>
            </p:cNvSpPr>
            <p:nvPr/>
          </p:nvSpPr>
          <p:spPr bwMode="auto">
            <a:xfrm>
              <a:off x="1552" y="1368"/>
              <a:ext cx="400" cy="360"/>
            </a:xfrm>
            <a:custGeom>
              <a:avLst/>
              <a:gdLst/>
              <a:ahLst/>
              <a:cxnLst>
                <a:cxn ang="0">
                  <a:pos x="112" y="360"/>
                </a:cxn>
                <a:cxn ang="0">
                  <a:pos x="48" y="72"/>
                </a:cxn>
                <a:cxn ang="0">
                  <a:pos x="400" y="0"/>
                </a:cxn>
              </a:cxnLst>
              <a:rect l="0" t="0" r="r" b="b"/>
              <a:pathLst>
                <a:path w="400" h="360">
                  <a:moveTo>
                    <a:pt x="112" y="360"/>
                  </a:moveTo>
                  <a:cubicBezTo>
                    <a:pt x="56" y="246"/>
                    <a:pt x="0" y="132"/>
                    <a:pt x="48" y="72"/>
                  </a:cubicBezTo>
                  <a:cubicBezTo>
                    <a:pt x="96" y="12"/>
                    <a:pt x="248" y="6"/>
                    <a:pt x="400" y="0"/>
                  </a:cubicBezTo>
                </a:path>
              </a:pathLst>
            </a:custGeom>
            <a:noFill/>
            <a:ln w="127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8440" grpId="0" animBg="1"/>
      <p:bldP spid="58439" grpId="0" animBg="1"/>
      <p:bldP spid="58429" grpId="0" animBg="1"/>
      <p:bldP spid="58441" grpId="0" animBg="1"/>
      <p:bldP spid="58426" grpId="0" animBg="1"/>
      <p:bldP spid="58427" grpId="0" animBg="1"/>
      <p:bldP spid="58442" grpId="0" animBg="1"/>
      <p:bldP spid="584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71" name="Group 135"/>
          <p:cNvGrpSpPr>
            <a:grpSpLocks/>
          </p:cNvGrpSpPr>
          <p:nvPr/>
        </p:nvGrpSpPr>
        <p:grpSpPr bwMode="auto">
          <a:xfrm>
            <a:off x="1054100" y="1987550"/>
            <a:ext cx="6438900" cy="3457575"/>
            <a:chOff x="450" y="924"/>
            <a:chExt cx="4056" cy="2178"/>
          </a:xfrm>
        </p:grpSpPr>
        <p:sp>
          <p:nvSpPr>
            <p:cNvPr id="65584" name="Rectangle 48"/>
            <p:cNvSpPr>
              <a:spLocks noChangeArrowheads="1"/>
            </p:cNvSpPr>
            <p:nvPr/>
          </p:nvSpPr>
          <p:spPr bwMode="auto">
            <a:xfrm>
              <a:off x="450" y="1686"/>
              <a:ext cx="1614" cy="138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5" name="Freeform 49"/>
            <p:cNvSpPr>
              <a:spLocks/>
            </p:cNvSpPr>
            <p:nvPr/>
          </p:nvSpPr>
          <p:spPr bwMode="auto">
            <a:xfrm>
              <a:off x="3144" y="924"/>
              <a:ext cx="1362" cy="2178"/>
            </a:xfrm>
            <a:custGeom>
              <a:avLst/>
              <a:gdLst/>
              <a:ahLst/>
              <a:cxnLst>
                <a:cxn ang="0">
                  <a:pos x="1362" y="786"/>
                </a:cxn>
                <a:cxn ang="0">
                  <a:pos x="0" y="0"/>
                </a:cxn>
                <a:cxn ang="0">
                  <a:pos x="0" y="1386"/>
                </a:cxn>
                <a:cxn ang="0">
                  <a:pos x="1362" y="2178"/>
                </a:cxn>
                <a:cxn ang="0">
                  <a:pos x="1362" y="786"/>
                </a:cxn>
              </a:cxnLst>
              <a:rect l="0" t="0" r="r" b="b"/>
              <a:pathLst>
                <a:path w="1362" h="2178">
                  <a:moveTo>
                    <a:pt x="1362" y="786"/>
                  </a:moveTo>
                  <a:lnTo>
                    <a:pt x="0" y="0"/>
                  </a:lnTo>
                  <a:lnTo>
                    <a:pt x="0" y="1386"/>
                  </a:lnTo>
                  <a:lnTo>
                    <a:pt x="1362" y="2178"/>
                  </a:lnTo>
                  <a:lnTo>
                    <a:pt x="1362" y="786"/>
                  </a:lnTo>
                  <a:close/>
                </a:path>
              </a:pathLst>
            </a:custGeom>
            <a:noFill/>
            <a:ln w="127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1066800" y="3206750"/>
            <a:ext cx="2540000" cy="2197100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CCECFF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Freeform 126"/>
          <p:cNvSpPr>
            <a:spLocks/>
          </p:cNvSpPr>
          <p:nvPr/>
        </p:nvSpPr>
        <p:spPr bwMode="auto">
          <a:xfrm>
            <a:off x="1063625" y="3206750"/>
            <a:ext cx="2533650" cy="2178050"/>
          </a:xfrm>
          <a:custGeom>
            <a:avLst/>
            <a:gdLst/>
            <a:ahLst/>
            <a:cxnLst>
              <a:cxn ang="0">
                <a:pos x="414" y="0"/>
              </a:cxn>
              <a:cxn ang="0">
                <a:pos x="1194" y="0"/>
              </a:cxn>
              <a:cxn ang="0">
                <a:pos x="1596" y="696"/>
              </a:cxn>
              <a:cxn ang="0">
                <a:pos x="1206" y="1372"/>
              </a:cxn>
              <a:cxn ang="0">
                <a:pos x="378" y="1372"/>
              </a:cxn>
              <a:cxn ang="0">
                <a:pos x="0" y="718"/>
              </a:cxn>
              <a:cxn ang="0">
                <a:pos x="414" y="0"/>
              </a:cxn>
            </a:cxnLst>
            <a:rect l="0" t="0" r="r" b="b"/>
            <a:pathLst>
              <a:path w="1596" h="1372">
                <a:moveTo>
                  <a:pt x="414" y="0"/>
                </a:moveTo>
                <a:lnTo>
                  <a:pt x="1194" y="0"/>
                </a:lnTo>
                <a:lnTo>
                  <a:pt x="1596" y="696"/>
                </a:lnTo>
                <a:lnTo>
                  <a:pt x="1206" y="1372"/>
                </a:lnTo>
                <a:lnTo>
                  <a:pt x="378" y="1372"/>
                </a:lnTo>
                <a:lnTo>
                  <a:pt x="0" y="718"/>
                </a:lnTo>
                <a:lnTo>
                  <a:pt x="414" y="0"/>
                </a:lnTo>
                <a:close/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5330825" y="2312988"/>
            <a:ext cx="2159000" cy="2820987"/>
          </a:xfrm>
          <a:custGeom>
            <a:avLst/>
            <a:gdLst/>
            <a:ahLst/>
            <a:cxnLst>
              <a:cxn ang="0">
                <a:pos x="1024" y="1777"/>
              </a:cxn>
              <a:cxn ang="0">
                <a:pos x="1360" y="1265"/>
              </a:cxn>
              <a:cxn ang="0">
                <a:pos x="1024" y="393"/>
              </a:cxn>
              <a:cxn ang="0">
                <a:pos x="344" y="0"/>
              </a:cxn>
              <a:cxn ang="0">
                <a:pos x="0" y="473"/>
              </a:cxn>
              <a:cxn ang="0">
                <a:pos x="344" y="1377"/>
              </a:cxn>
              <a:cxn ang="0">
                <a:pos x="1024" y="1777"/>
              </a:cxn>
            </a:cxnLst>
            <a:rect l="0" t="0" r="r" b="b"/>
            <a:pathLst>
              <a:path w="1360" h="1777">
                <a:moveTo>
                  <a:pt x="1024" y="1777"/>
                </a:moveTo>
                <a:lnTo>
                  <a:pt x="1360" y="1265"/>
                </a:lnTo>
                <a:lnTo>
                  <a:pt x="1024" y="393"/>
                </a:lnTo>
                <a:lnTo>
                  <a:pt x="344" y="0"/>
                </a:lnTo>
                <a:lnTo>
                  <a:pt x="0" y="473"/>
                </a:lnTo>
                <a:lnTo>
                  <a:pt x="344" y="1377"/>
                </a:lnTo>
                <a:lnTo>
                  <a:pt x="1024" y="1777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6969125" y="2606675"/>
            <a:ext cx="1117600" cy="1714500"/>
          </a:xfrm>
          <a:custGeom>
            <a:avLst/>
            <a:gdLst/>
            <a:ahLst/>
            <a:cxnLst>
              <a:cxn ang="0">
                <a:pos x="328" y="1080"/>
              </a:cxn>
              <a:cxn ang="0">
                <a:pos x="704" y="872"/>
              </a:cxn>
              <a:cxn ang="0">
                <a:pos x="368" y="0"/>
              </a:cxn>
              <a:cxn ang="0">
                <a:pos x="0" y="212"/>
              </a:cxn>
              <a:cxn ang="0">
                <a:pos x="328" y="1080"/>
              </a:cxn>
            </a:cxnLst>
            <a:rect l="0" t="0" r="r" b="b"/>
            <a:pathLst>
              <a:path w="704" h="1080">
                <a:moveTo>
                  <a:pt x="328" y="1080"/>
                </a:moveTo>
                <a:lnTo>
                  <a:pt x="704" y="872"/>
                </a:lnTo>
                <a:lnTo>
                  <a:pt x="368" y="0"/>
                </a:lnTo>
                <a:lnTo>
                  <a:pt x="0" y="212"/>
                </a:lnTo>
                <a:lnTo>
                  <a:pt x="328" y="1080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5876925" y="1984375"/>
            <a:ext cx="1671638" cy="9525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208"/>
              </a:cxn>
              <a:cxn ang="0">
                <a:pos x="679" y="600"/>
              </a:cxn>
              <a:cxn ang="0">
                <a:pos x="1053" y="384"/>
              </a:cxn>
              <a:cxn ang="0">
                <a:pos x="384" y="0"/>
              </a:cxn>
            </a:cxnLst>
            <a:rect l="0" t="0" r="r" b="b"/>
            <a:pathLst>
              <a:path w="1053" h="600">
                <a:moveTo>
                  <a:pt x="384" y="0"/>
                </a:moveTo>
                <a:lnTo>
                  <a:pt x="0" y="208"/>
                </a:lnTo>
                <a:lnTo>
                  <a:pt x="679" y="600"/>
                </a:lnTo>
                <a:lnTo>
                  <a:pt x="1053" y="384"/>
                </a:lnTo>
                <a:lnTo>
                  <a:pt x="384" y="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6956425" y="3990975"/>
            <a:ext cx="1130300" cy="1143000"/>
          </a:xfrm>
          <a:custGeom>
            <a:avLst/>
            <a:gdLst/>
            <a:ahLst/>
            <a:cxnLst>
              <a:cxn ang="0">
                <a:pos x="384" y="512"/>
              </a:cxn>
              <a:cxn ang="0">
                <a:pos x="0" y="720"/>
              </a:cxn>
              <a:cxn ang="0">
                <a:pos x="336" y="208"/>
              </a:cxn>
              <a:cxn ang="0">
                <a:pos x="712" y="0"/>
              </a:cxn>
              <a:cxn ang="0">
                <a:pos x="384" y="512"/>
              </a:cxn>
            </a:cxnLst>
            <a:rect l="0" t="0" r="r" b="b"/>
            <a:pathLst>
              <a:path w="712" h="720">
                <a:moveTo>
                  <a:pt x="384" y="512"/>
                </a:moveTo>
                <a:lnTo>
                  <a:pt x="0" y="720"/>
                </a:lnTo>
                <a:lnTo>
                  <a:pt x="336" y="208"/>
                </a:lnTo>
                <a:lnTo>
                  <a:pt x="712" y="0"/>
                </a:lnTo>
                <a:lnTo>
                  <a:pt x="384" y="512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68" name="Group 132"/>
          <p:cNvGrpSpPr>
            <a:grpSpLocks/>
          </p:cNvGrpSpPr>
          <p:nvPr/>
        </p:nvGrpSpPr>
        <p:grpSpPr bwMode="auto">
          <a:xfrm>
            <a:off x="5087938" y="1854200"/>
            <a:ext cx="2935287" cy="3838575"/>
            <a:chOff x="2991" y="840"/>
            <a:chExt cx="1849" cy="2418"/>
          </a:xfrm>
        </p:grpSpPr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4508" y="1712"/>
              <a:ext cx="0" cy="154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 flipH="1" flipV="1">
              <a:off x="2991" y="840"/>
              <a:ext cx="1511" cy="87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flipV="1">
              <a:off x="4502" y="1520"/>
              <a:ext cx="338" cy="19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63" name="Group 127"/>
          <p:cNvGrpSpPr>
            <a:grpSpLocks/>
          </p:cNvGrpSpPr>
          <p:nvPr/>
        </p:nvGrpSpPr>
        <p:grpSpPr bwMode="auto">
          <a:xfrm>
            <a:off x="1052513" y="3195638"/>
            <a:ext cx="2855913" cy="2828924"/>
            <a:chOff x="442" y="1692"/>
            <a:chExt cx="1799" cy="1782"/>
          </a:xfrm>
        </p:grpSpPr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678" y="3183"/>
              <a:ext cx="1563" cy="29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Non-isometric line</a:t>
              </a:r>
            </a:p>
          </p:txBody>
        </p:sp>
        <p:sp>
          <p:nvSpPr>
            <p:cNvPr id="65579" name="Freeform 43"/>
            <p:cNvSpPr>
              <a:spLocks/>
            </p:cNvSpPr>
            <p:nvPr/>
          </p:nvSpPr>
          <p:spPr bwMode="auto">
            <a:xfrm rot="-2470709">
              <a:off x="442" y="2898"/>
              <a:ext cx="400" cy="360"/>
            </a:xfrm>
            <a:custGeom>
              <a:avLst/>
              <a:gdLst/>
              <a:ahLst/>
              <a:cxnLst>
                <a:cxn ang="0">
                  <a:pos x="112" y="360"/>
                </a:cxn>
                <a:cxn ang="0">
                  <a:pos x="48" y="72"/>
                </a:cxn>
                <a:cxn ang="0">
                  <a:pos x="400" y="0"/>
                </a:cxn>
              </a:cxnLst>
              <a:rect l="0" t="0" r="r" b="b"/>
              <a:pathLst>
                <a:path w="400" h="360">
                  <a:moveTo>
                    <a:pt x="112" y="360"/>
                  </a:moveTo>
                  <a:cubicBezTo>
                    <a:pt x="56" y="246"/>
                    <a:pt x="0" y="132"/>
                    <a:pt x="48" y="72"/>
                  </a:cubicBezTo>
                  <a:cubicBezTo>
                    <a:pt x="96" y="12"/>
                    <a:pt x="248" y="6"/>
                    <a:pt x="40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0" name="Freeform 44"/>
            <p:cNvSpPr>
              <a:spLocks/>
            </p:cNvSpPr>
            <p:nvPr/>
          </p:nvSpPr>
          <p:spPr bwMode="auto">
            <a:xfrm>
              <a:off x="456" y="1704"/>
              <a:ext cx="408" cy="1362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0" y="708"/>
                </a:cxn>
                <a:cxn ang="0">
                  <a:pos x="372" y="1362"/>
                </a:cxn>
              </a:cxnLst>
              <a:rect l="0" t="0" r="r" b="b"/>
              <a:pathLst>
                <a:path w="408" h="1362">
                  <a:moveTo>
                    <a:pt x="408" y="0"/>
                  </a:moveTo>
                  <a:lnTo>
                    <a:pt x="0" y="708"/>
                  </a:lnTo>
                  <a:lnTo>
                    <a:pt x="372" y="136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1" name="Freeform 45"/>
            <p:cNvSpPr>
              <a:spLocks/>
            </p:cNvSpPr>
            <p:nvPr/>
          </p:nvSpPr>
          <p:spPr bwMode="auto">
            <a:xfrm>
              <a:off x="1650" y="1692"/>
              <a:ext cx="402" cy="1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2" y="702"/>
                </a:cxn>
                <a:cxn ang="0">
                  <a:pos x="12" y="1380"/>
                </a:cxn>
              </a:cxnLst>
              <a:rect l="0" t="0" r="r" b="b"/>
              <a:pathLst>
                <a:path w="402" h="1380">
                  <a:moveTo>
                    <a:pt x="0" y="0"/>
                  </a:moveTo>
                  <a:lnTo>
                    <a:pt x="402" y="702"/>
                  </a:lnTo>
                  <a:lnTo>
                    <a:pt x="12" y="138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2909888" y="3160713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3567113" y="4246563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01" name="Group 65"/>
          <p:cNvGrpSpPr>
            <a:grpSpLocks/>
          </p:cNvGrpSpPr>
          <p:nvPr/>
        </p:nvGrpSpPr>
        <p:grpSpPr bwMode="auto">
          <a:xfrm>
            <a:off x="3216275" y="3179763"/>
            <a:ext cx="479425" cy="465137"/>
            <a:chOff x="1812" y="1675"/>
            <a:chExt cx="302" cy="293"/>
          </a:xfrm>
        </p:grpSpPr>
        <p:sp>
          <p:nvSpPr>
            <p:cNvPr id="65597" name="Rectangle 61"/>
            <p:cNvSpPr>
              <a:spLocks noChangeArrowheads="1"/>
            </p:cNvSpPr>
            <p:nvPr/>
          </p:nvSpPr>
          <p:spPr bwMode="auto">
            <a:xfrm>
              <a:off x="1894" y="16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99" name="Line 63"/>
            <p:cNvSpPr>
              <a:spLocks noChangeShapeType="1"/>
            </p:cNvSpPr>
            <p:nvPr/>
          </p:nvSpPr>
          <p:spPr bwMode="auto">
            <a:xfrm flipH="1">
              <a:off x="1812" y="1860"/>
              <a:ext cx="144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60" name="Group 124"/>
          <p:cNvGrpSpPr>
            <a:grpSpLocks/>
          </p:cNvGrpSpPr>
          <p:nvPr/>
        </p:nvGrpSpPr>
        <p:grpSpPr bwMode="auto">
          <a:xfrm>
            <a:off x="2965450" y="1752600"/>
            <a:ext cx="638175" cy="685800"/>
            <a:chOff x="1662" y="784"/>
            <a:chExt cx="402" cy="432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1662" y="784"/>
              <a:ext cx="402" cy="43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1762" y="8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65669" name="Group 133"/>
          <p:cNvGrpSpPr>
            <a:grpSpLocks/>
          </p:cNvGrpSpPr>
          <p:nvPr/>
        </p:nvGrpSpPr>
        <p:grpSpPr bwMode="auto">
          <a:xfrm>
            <a:off x="6959600" y="1919288"/>
            <a:ext cx="533400" cy="1249362"/>
            <a:chOff x="4170" y="881"/>
            <a:chExt cx="336" cy="787"/>
          </a:xfrm>
        </p:grpSpPr>
        <p:sp>
          <p:nvSpPr>
            <p:cNvPr id="65602" name="Line 66"/>
            <p:cNvSpPr>
              <a:spLocks noChangeShapeType="1"/>
            </p:cNvSpPr>
            <p:nvPr/>
          </p:nvSpPr>
          <p:spPr bwMode="auto">
            <a:xfrm flipV="1">
              <a:off x="4170" y="978"/>
              <a:ext cx="0" cy="504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Line 67"/>
            <p:cNvSpPr>
              <a:spLocks noChangeShapeType="1"/>
            </p:cNvSpPr>
            <p:nvPr/>
          </p:nvSpPr>
          <p:spPr bwMode="auto">
            <a:xfrm flipV="1">
              <a:off x="4506" y="1152"/>
              <a:ext cx="0" cy="516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Line 68"/>
            <p:cNvSpPr>
              <a:spLocks noChangeShapeType="1"/>
            </p:cNvSpPr>
            <p:nvPr/>
          </p:nvSpPr>
          <p:spPr bwMode="auto">
            <a:xfrm flipH="1" flipV="1">
              <a:off x="4174" y="1015"/>
              <a:ext cx="332" cy="191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Rectangle 69"/>
            <p:cNvSpPr>
              <a:spLocks noChangeArrowheads="1"/>
            </p:cNvSpPr>
            <p:nvPr/>
          </p:nvSpPr>
          <p:spPr bwMode="auto">
            <a:xfrm>
              <a:off x="4280" y="881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65612" name="Group 76"/>
          <p:cNvGrpSpPr>
            <a:grpSpLocks/>
          </p:cNvGrpSpPr>
          <p:nvPr/>
        </p:nvGrpSpPr>
        <p:grpSpPr bwMode="auto">
          <a:xfrm>
            <a:off x="5876925" y="2381250"/>
            <a:ext cx="0" cy="2035175"/>
            <a:chOff x="3488" y="1172"/>
            <a:chExt cx="0" cy="1282"/>
          </a:xfrm>
        </p:grpSpPr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3488" y="1172"/>
              <a:ext cx="0" cy="128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Line 75"/>
            <p:cNvSpPr>
              <a:spLocks noChangeShapeType="1"/>
            </p:cNvSpPr>
            <p:nvPr/>
          </p:nvSpPr>
          <p:spPr bwMode="auto">
            <a:xfrm>
              <a:off x="3488" y="1562"/>
              <a:ext cx="0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13" name="Group 77"/>
          <p:cNvGrpSpPr>
            <a:grpSpLocks/>
          </p:cNvGrpSpPr>
          <p:nvPr/>
        </p:nvGrpSpPr>
        <p:grpSpPr bwMode="auto">
          <a:xfrm>
            <a:off x="6953250" y="3019425"/>
            <a:ext cx="0" cy="2035175"/>
            <a:chOff x="3488" y="1172"/>
            <a:chExt cx="0" cy="1282"/>
          </a:xfrm>
        </p:grpSpPr>
        <p:sp>
          <p:nvSpPr>
            <p:cNvPr id="65614" name="Line 78"/>
            <p:cNvSpPr>
              <a:spLocks noChangeShapeType="1"/>
            </p:cNvSpPr>
            <p:nvPr/>
          </p:nvSpPr>
          <p:spPr bwMode="auto">
            <a:xfrm>
              <a:off x="3488" y="1172"/>
              <a:ext cx="0" cy="128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Line 79"/>
            <p:cNvSpPr>
              <a:spLocks noChangeShapeType="1"/>
            </p:cNvSpPr>
            <p:nvPr/>
          </p:nvSpPr>
          <p:spPr bwMode="auto">
            <a:xfrm>
              <a:off x="3488" y="1562"/>
              <a:ext cx="0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70" name="Group 134"/>
          <p:cNvGrpSpPr>
            <a:grpSpLocks/>
          </p:cNvGrpSpPr>
          <p:nvPr/>
        </p:nvGrpSpPr>
        <p:grpSpPr bwMode="auto">
          <a:xfrm>
            <a:off x="7550150" y="3273425"/>
            <a:ext cx="901700" cy="1493838"/>
            <a:chOff x="4542" y="1734"/>
            <a:chExt cx="568" cy="941"/>
          </a:xfrm>
        </p:grpSpPr>
        <p:sp>
          <p:nvSpPr>
            <p:cNvPr id="65609" name="Line 73"/>
            <p:cNvSpPr>
              <a:spLocks noChangeShapeType="1"/>
            </p:cNvSpPr>
            <p:nvPr/>
          </p:nvSpPr>
          <p:spPr bwMode="auto">
            <a:xfrm>
              <a:off x="4542" y="1734"/>
              <a:ext cx="474" cy="273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Line 74"/>
            <p:cNvSpPr>
              <a:spLocks noChangeShapeType="1"/>
            </p:cNvSpPr>
            <p:nvPr/>
          </p:nvSpPr>
          <p:spPr bwMode="auto">
            <a:xfrm>
              <a:off x="4542" y="2412"/>
              <a:ext cx="456" cy="263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Line 80"/>
            <p:cNvSpPr>
              <a:spLocks noChangeShapeType="1"/>
            </p:cNvSpPr>
            <p:nvPr/>
          </p:nvSpPr>
          <p:spPr bwMode="auto">
            <a:xfrm>
              <a:off x="4962" y="1974"/>
              <a:ext cx="0" cy="678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Rectangle 81"/>
            <p:cNvSpPr>
              <a:spLocks noChangeArrowheads="1"/>
            </p:cNvSpPr>
            <p:nvPr/>
          </p:nvSpPr>
          <p:spPr bwMode="auto">
            <a:xfrm>
              <a:off x="4922" y="2207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</p:grpSp>
      <p:grpSp>
        <p:nvGrpSpPr>
          <p:cNvPr id="65624" name="Group 88"/>
          <p:cNvGrpSpPr>
            <a:grpSpLocks/>
          </p:cNvGrpSpPr>
          <p:nvPr/>
        </p:nvGrpSpPr>
        <p:grpSpPr bwMode="auto">
          <a:xfrm>
            <a:off x="5338763" y="1208088"/>
            <a:ext cx="533400" cy="973137"/>
            <a:chOff x="3156" y="419"/>
            <a:chExt cx="336" cy="613"/>
          </a:xfrm>
        </p:grpSpPr>
        <p:sp>
          <p:nvSpPr>
            <p:cNvPr id="65620" name="Line 84"/>
            <p:cNvSpPr>
              <a:spLocks noChangeShapeType="1"/>
            </p:cNvSpPr>
            <p:nvPr/>
          </p:nvSpPr>
          <p:spPr bwMode="auto">
            <a:xfrm flipV="1">
              <a:off x="3156" y="546"/>
              <a:ext cx="0" cy="3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Line 85"/>
            <p:cNvSpPr>
              <a:spLocks noChangeShapeType="1"/>
            </p:cNvSpPr>
            <p:nvPr/>
          </p:nvSpPr>
          <p:spPr bwMode="auto">
            <a:xfrm flipV="1">
              <a:off x="3492" y="732"/>
              <a:ext cx="0" cy="3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Line 86"/>
            <p:cNvSpPr>
              <a:spLocks noChangeShapeType="1"/>
            </p:cNvSpPr>
            <p:nvPr/>
          </p:nvSpPr>
          <p:spPr bwMode="auto">
            <a:xfrm flipH="1" flipV="1">
              <a:off x="3160" y="577"/>
              <a:ext cx="332" cy="191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Rectangle 87"/>
            <p:cNvSpPr>
              <a:spLocks noChangeArrowheads="1"/>
            </p:cNvSpPr>
            <p:nvPr/>
          </p:nvSpPr>
          <p:spPr bwMode="auto">
            <a:xfrm>
              <a:off x="3266" y="419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6900863" y="288448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1671638" y="315118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29" name="Group 93"/>
          <p:cNvGrpSpPr>
            <a:grpSpLocks/>
          </p:cNvGrpSpPr>
          <p:nvPr/>
        </p:nvGrpSpPr>
        <p:grpSpPr bwMode="auto">
          <a:xfrm flipH="1">
            <a:off x="1054100" y="2519363"/>
            <a:ext cx="647700" cy="1687512"/>
            <a:chOff x="1656" y="1241"/>
            <a:chExt cx="408" cy="1063"/>
          </a:xfrm>
        </p:grpSpPr>
        <p:sp>
          <p:nvSpPr>
            <p:cNvPr id="65630" name="Line 94"/>
            <p:cNvSpPr>
              <a:spLocks noChangeShapeType="1"/>
            </p:cNvSpPr>
            <p:nvPr/>
          </p:nvSpPr>
          <p:spPr bwMode="auto">
            <a:xfrm>
              <a:off x="1656" y="1410"/>
              <a:ext cx="0" cy="21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Line 95"/>
            <p:cNvSpPr>
              <a:spLocks noChangeShapeType="1"/>
            </p:cNvSpPr>
            <p:nvPr/>
          </p:nvSpPr>
          <p:spPr bwMode="auto">
            <a:xfrm flipV="1">
              <a:off x="2064" y="1398"/>
              <a:ext cx="0" cy="906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Line 96"/>
            <p:cNvSpPr>
              <a:spLocks noChangeShapeType="1"/>
            </p:cNvSpPr>
            <p:nvPr/>
          </p:nvSpPr>
          <p:spPr bwMode="auto">
            <a:xfrm flipH="1">
              <a:off x="1656" y="1446"/>
              <a:ext cx="408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Rectangle 97"/>
            <p:cNvSpPr>
              <a:spLocks noChangeArrowheads="1"/>
            </p:cNvSpPr>
            <p:nvPr/>
          </p:nvSpPr>
          <p:spPr bwMode="auto">
            <a:xfrm>
              <a:off x="1748" y="1241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65634" name="Oval 98"/>
          <p:cNvSpPr>
            <a:spLocks noChangeArrowheads="1"/>
          </p:cNvSpPr>
          <p:nvPr/>
        </p:nvSpPr>
        <p:spPr bwMode="auto">
          <a:xfrm>
            <a:off x="5824538" y="2265363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35" name="Group 99"/>
          <p:cNvGrpSpPr>
            <a:grpSpLocks/>
          </p:cNvGrpSpPr>
          <p:nvPr/>
        </p:nvGrpSpPr>
        <p:grpSpPr bwMode="auto">
          <a:xfrm>
            <a:off x="2225675" y="2741613"/>
            <a:ext cx="479425" cy="465137"/>
            <a:chOff x="1812" y="1675"/>
            <a:chExt cx="302" cy="293"/>
          </a:xfrm>
        </p:grpSpPr>
        <p:sp>
          <p:nvSpPr>
            <p:cNvPr id="65636" name="Rectangle 100"/>
            <p:cNvSpPr>
              <a:spLocks noChangeArrowheads="1"/>
            </p:cNvSpPr>
            <p:nvPr/>
          </p:nvSpPr>
          <p:spPr bwMode="auto">
            <a:xfrm>
              <a:off x="1894" y="16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637" name="Line 101"/>
            <p:cNvSpPr>
              <a:spLocks noChangeShapeType="1"/>
            </p:cNvSpPr>
            <p:nvPr/>
          </p:nvSpPr>
          <p:spPr bwMode="auto">
            <a:xfrm flipH="1">
              <a:off x="1812" y="1860"/>
              <a:ext cx="144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59" name="Group 123"/>
          <p:cNvGrpSpPr>
            <a:grpSpLocks/>
          </p:cNvGrpSpPr>
          <p:nvPr/>
        </p:nvGrpSpPr>
        <p:grpSpPr bwMode="auto">
          <a:xfrm>
            <a:off x="1693863" y="1752600"/>
            <a:ext cx="1271587" cy="685800"/>
            <a:chOff x="861" y="784"/>
            <a:chExt cx="801" cy="432"/>
          </a:xfrm>
        </p:grpSpPr>
        <p:sp>
          <p:nvSpPr>
            <p:cNvPr id="65640" name="Rectangle 104"/>
            <p:cNvSpPr>
              <a:spLocks noChangeArrowheads="1"/>
            </p:cNvSpPr>
            <p:nvPr/>
          </p:nvSpPr>
          <p:spPr bwMode="auto">
            <a:xfrm>
              <a:off x="861" y="784"/>
              <a:ext cx="801" cy="432"/>
            </a:xfrm>
            <a:prstGeom prst="rect">
              <a:avLst/>
            </a:prstGeom>
            <a:solidFill>
              <a:srgbClr val="99FF99">
                <a:alpha val="50000"/>
              </a:srgbClr>
            </a:solid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Rectangle 102"/>
            <p:cNvSpPr>
              <a:spLocks noChangeArrowheads="1"/>
            </p:cNvSpPr>
            <p:nvPr/>
          </p:nvSpPr>
          <p:spPr bwMode="auto">
            <a:xfrm>
              <a:off x="1138" y="875"/>
              <a:ext cx="22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65645" name="Group 109"/>
          <p:cNvGrpSpPr>
            <a:grpSpLocks/>
          </p:cNvGrpSpPr>
          <p:nvPr/>
        </p:nvGrpSpPr>
        <p:grpSpPr bwMode="auto">
          <a:xfrm>
            <a:off x="3263900" y="4887913"/>
            <a:ext cx="455613" cy="415925"/>
            <a:chOff x="1842" y="2751"/>
            <a:chExt cx="287" cy="262"/>
          </a:xfrm>
        </p:grpSpPr>
        <p:sp>
          <p:nvSpPr>
            <p:cNvPr id="65643" name="Rectangle 107"/>
            <p:cNvSpPr>
              <a:spLocks noChangeArrowheads="1"/>
            </p:cNvSpPr>
            <p:nvPr/>
          </p:nvSpPr>
          <p:spPr bwMode="auto">
            <a:xfrm>
              <a:off x="1909" y="2782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644" name="Line 108"/>
            <p:cNvSpPr>
              <a:spLocks noChangeShapeType="1"/>
            </p:cNvSpPr>
            <p:nvPr/>
          </p:nvSpPr>
          <p:spPr bwMode="auto">
            <a:xfrm flipH="1" flipV="1">
              <a:off x="1842" y="2751"/>
              <a:ext cx="108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46" name="Group 110"/>
          <p:cNvGrpSpPr>
            <a:grpSpLocks/>
          </p:cNvGrpSpPr>
          <p:nvPr/>
        </p:nvGrpSpPr>
        <p:grpSpPr bwMode="auto">
          <a:xfrm>
            <a:off x="2316163" y="4932363"/>
            <a:ext cx="479425" cy="465137"/>
            <a:chOff x="1812" y="1675"/>
            <a:chExt cx="302" cy="293"/>
          </a:xfrm>
        </p:grpSpPr>
        <p:sp>
          <p:nvSpPr>
            <p:cNvPr id="65647" name="Rectangle 111"/>
            <p:cNvSpPr>
              <a:spLocks noChangeArrowheads="1"/>
            </p:cNvSpPr>
            <p:nvPr/>
          </p:nvSpPr>
          <p:spPr bwMode="auto">
            <a:xfrm>
              <a:off x="1894" y="16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648" name="Line 112"/>
            <p:cNvSpPr>
              <a:spLocks noChangeShapeType="1"/>
            </p:cNvSpPr>
            <p:nvPr/>
          </p:nvSpPr>
          <p:spPr bwMode="auto">
            <a:xfrm flipH="1">
              <a:off x="1812" y="1860"/>
              <a:ext cx="144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79" name="Group 143"/>
          <p:cNvGrpSpPr>
            <a:grpSpLocks/>
          </p:cNvGrpSpPr>
          <p:nvPr/>
        </p:nvGrpSpPr>
        <p:grpSpPr bwMode="auto">
          <a:xfrm>
            <a:off x="755650" y="3279775"/>
            <a:ext cx="646113" cy="1890713"/>
            <a:chOff x="262" y="1738"/>
            <a:chExt cx="407" cy="1191"/>
          </a:xfrm>
        </p:grpSpPr>
        <p:grpSp>
          <p:nvGrpSpPr>
            <p:cNvPr id="65652" name="Group 116"/>
            <p:cNvGrpSpPr>
              <a:grpSpLocks/>
            </p:cNvGrpSpPr>
            <p:nvPr/>
          </p:nvGrpSpPr>
          <p:grpSpPr bwMode="auto">
            <a:xfrm>
              <a:off x="406" y="1738"/>
              <a:ext cx="263" cy="272"/>
              <a:chOff x="406" y="1738"/>
              <a:chExt cx="263" cy="272"/>
            </a:xfrm>
          </p:grpSpPr>
          <p:sp>
            <p:nvSpPr>
              <p:cNvPr id="65650" name="Rectangle 114"/>
              <p:cNvSpPr>
                <a:spLocks noChangeArrowheads="1"/>
              </p:cNvSpPr>
              <p:nvPr/>
            </p:nvSpPr>
            <p:spPr bwMode="auto">
              <a:xfrm>
                <a:off x="406" y="1738"/>
                <a:ext cx="22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5651" name="Line 115"/>
              <p:cNvSpPr>
                <a:spLocks noChangeShapeType="1"/>
              </p:cNvSpPr>
              <p:nvPr/>
            </p:nvSpPr>
            <p:spPr bwMode="auto">
              <a:xfrm>
                <a:off x="582" y="1875"/>
                <a:ext cx="87" cy="1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656" name="Group 120"/>
            <p:cNvGrpSpPr>
              <a:grpSpLocks/>
            </p:cNvGrpSpPr>
            <p:nvPr/>
          </p:nvGrpSpPr>
          <p:grpSpPr bwMode="auto">
            <a:xfrm>
              <a:off x="262" y="2634"/>
              <a:ext cx="335" cy="295"/>
              <a:chOff x="262" y="2634"/>
              <a:chExt cx="335" cy="295"/>
            </a:xfrm>
          </p:grpSpPr>
          <p:sp>
            <p:nvSpPr>
              <p:cNvPr id="65654" name="Rectangle 118"/>
              <p:cNvSpPr>
                <a:spLocks noChangeArrowheads="1"/>
              </p:cNvSpPr>
              <p:nvPr/>
            </p:nvSpPr>
            <p:spPr bwMode="auto">
              <a:xfrm>
                <a:off x="262" y="2698"/>
                <a:ext cx="22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5655" name="Line 119"/>
              <p:cNvSpPr>
                <a:spLocks noChangeShapeType="1"/>
              </p:cNvSpPr>
              <p:nvPr/>
            </p:nvSpPr>
            <p:spPr bwMode="auto">
              <a:xfrm flipV="1">
                <a:off x="426" y="2634"/>
                <a:ext cx="171" cy="1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658" name="Group 122"/>
          <p:cNvGrpSpPr>
            <a:grpSpLocks/>
          </p:cNvGrpSpPr>
          <p:nvPr/>
        </p:nvGrpSpPr>
        <p:grpSpPr bwMode="auto">
          <a:xfrm>
            <a:off x="1046163" y="1752600"/>
            <a:ext cx="642937" cy="685800"/>
            <a:chOff x="453" y="784"/>
            <a:chExt cx="405" cy="432"/>
          </a:xfrm>
        </p:grpSpPr>
        <p:sp>
          <p:nvSpPr>
            <p:cNvPr id="65639" name="Rectangle 103"/>
            <p:cNvSpPr>
              <a:spLocks noChangeArrowheads="1"/>
            </p:cNvSpPr>
            <p:nvPr/>
          </p:nvSpPr>
          <p:spPr bwMode="auto">
            <a:xfrm>
              <a:off x="453" y="784"/>
              <a:ext cx="405" cy="432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Rectangle 121"/>
            <p:cNvSpPr>
              <a:spLocks noChangeArrowheads="1"/>
            </p:cNvSpPr>
            <p:nvPr/>
          </p:nvSpPr>
          <p:spPr bwMode="auto">
            <a:xfrm>
              <a:off x="538" y="893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65666" name="Group 130"/>
          <p:cNvGrpSpPr>
            <a:grpSpLocks/>
          </p:cNvGrpSpPr>
          <p:nvPr/>
        </p:nvGrpSpPr>
        <p:grpSpPr bwMode="auto">
          <a:xfrm>
            <a:off x="1041400" y="1736725"/>
            <a:ext cx="2552700" cy="704850"/>
            <a:chOff x="450" y="774"/>
            <a:chExt cx="1608" cy="444"/>
          </a:xfrm>
        </p:grpSpPr>
        <p:sp>
          <p:nvSpPr>
            <p:cNvPr id="65661" name="Rectangle 125"/>
            <p:cNvSpPr>
              <a:spLocks noChangeArrowheads="1"/>
            </p:cNvSpPr>
            <p:nvPr/>
          </p:nvSpPr>
          <p:spPr bwMode="auto">
            <a:xfrm>
              <a:off x="450" y="780"/>
              <a:ext cx="1608" cy="438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Line 128"/>
            <p:cNvSpPr>
              <a:spLocks noChangeShapeType="1"/>
            </p:cNvSpPr>
            <p:nvPr/>
          </p:nvSpPr>
          <p:spPr bwMode="auto">
            <a:xfrm flipV="1">
              <a:off x="864" y="774"/>
              <a:ext cx="0" cy="4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Line 129"/>
            <p:cNvSpPr>
              <a:spLocks noChangeShapeType="1"/>
            </p:cNvSpPr>
            <p:nvPr/>
          </p:nvSpPr>
          <p:spPr bwMode="auto">
            <a:xfrm flipV="1">
              <a:off x="1656" y="774"/>
              <a:ext cx="0" cy="4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07" name="Group 71"/>
          <p:cNvGrpSpPr>
            <a:grpSpLocks/>
          </p:cNvGrpSpPr>
          <p:nvPr/>
        </p:nvGrpSpPr>
        <p:grpSpPr bwMode="auto">
          <a:xfrm>
            <a:off x="2968625" y="2490788"/>
            <a:ext cx="647700" cy="1687512"/>
            <a:chOff x="1656" y="1241"/>
            <a:chExt cx="408" cy="1063"/>
          </a:xfrm>
        </p:grpSpPr>
        <p:sp>
          <p:nvSpPr>
            <p:cNvPr id="65586" name="Line 50"/>
            <p:cNvSpPr>
              <a:spLocks noChangeShapeType="1"/>
            </p:cNvSpPr>
            <p:nvPr/>
          </p:nvSpPr>
          <p:spPr bwMode="auto">
            <a:xfrm>
              <a:off x="1656" y="1410"/>
              <a:ext cx="0" cy="21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 flipV="1">
              <a:off x="2064" y="1398"/>
              <a:ext cx="0" cy="906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8" name="Line 52"/>
            <p:cNvSpPr>
              <a:spLocks noChangeShapeType="1"/>
            </p:cNvSpPr>
            <p:nvPr/>
          </p:nvSpPr>
          <p:spPr bwMode="auto">
            <a:xfrm flipH="1">
              <a:off x="1656" y="1446"/>
              <a:ext cx="408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1748" y="1241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65608" name="Group 72"/>
          <p:cNvGrpSpPr>
            <a:grpSpLocks/>
          </p:cNvGrpSpPr>
          <p:nvPr/>
        </p:nvGrpSpPr>
        <p:grpSpPr bwMode="auto">
          <a:xfrm>
            <a:off x="2997200" y="3197225"/>
            <a:ext cx="1104900" cy="1095375"/>
            <a:chOff x="1674" y="1686"/>
            <a:chExt cx="696" cy="690"/>
          </a:xfrm>
        </p:grpSpPr>
        <p:sp>
          <p:nvSpPr>
            <p:cNvPr id="65591" name="Line 55"/>
            <p:cNvSpPr>
              <a:spLocks noChangeShapeType="1"/>
            </p:cNvSpPr>
            <p:nvPr/>
          </p:nvSpPr>
          <p:spPr bwMode="auto">
            <a:xfrm rot="16200000" flipH="1">
              <a:off x="1974" y="2028"/>
              <a:ext cx="684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2" name="Line 56"/>
            <p:cNvSpPr>
              <a:spLocks noChangeShapeType="1"/>
            </p:cNvSpPr>
            <p:nvPr/>
          </p:nvSpPr>
          <p:spPr bwMode="auto">
            <a:xfrm>
              <a:off x="2082" y="2376"/>
              <a:ext cx="288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 rot="-5400000">
              <a:off x="2110" y="1923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5590" name="Line 54"/>
            <p:cNvSpPr>
              <a:spLocks noChangeShapeType="1"/>
            </p:cNvSpPr>
            <p:nvPr/>
          </p:nvSpPr>
          <p:spPr bwMode="auto">
            <a:xfrm>
              <a:off x="1674" y="1686"/>
              <a:ext cx="684" cy="0"/>
            </a:xfrm>
            <a:prstGeom prst="line">
              <a:avLst/>
            </a:prstGeom>
            <a:noFill/>
            <a:ln w="127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67" name="Group 131"/>
          <p:cNvGrpSpPr>
            <a:grpSpLocks/>
          </p:cNvGrpSpPr>
          <p:nvPr/>
        </p:nvGrpSpPr>
        <p:grpSpPr bwMode="auto">
          <a:xfrm>
            <a:off x="3548063" y="2389188"/>
            <a:ext cx="3994150" cy="890587"/>
            <a:chOff x="2021" y="1177"/>
            <a:chExt cx="2516" cy="561"/>
          </a:xfrm>
        </p:grpSpPr>
        <p:sp>
          <p:nvSpPr>
            <p:cNvPr id="65576" name="Oval 40"/>
            <p:cNvSpPr>
              <a:spLocks noChangeArrowheads="1"/>
            </p:cNvSpPr>
            <p:nvPr/>
          </p:nvSpPr>
          <p:spPr bwMode="auto">
            <a:xfrm>
              <a:off x="4469" y="1675"/>
              <a:ext cx="68" cy="63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Oval 8"/>
            <p:cNvSpPr>
              <a:spLocks noChangeArrowheads="1"/>
            </p:cNvSpPr>
            <p:nvPr/>
          </p:nvSpPr>
          <p:spPr bwMode="auto">
            <a:xfrm>
              <a:off x="2027" y="1663"/>
              <a:ext cx="68" cy="63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2021" y="1177"/>
              <a:ext cx="68" cy="63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75" name="Group 139"/>
          <p:cNvGrpSpPr>
            <a:grpSpLocks/>
          </p:cNvGrpSpPr>
          <p:nvPr/>
        </p:nvGrpSpPr>
        <p:grpSpPr bwMode="auto">
          <a:xfrm>
            <a:off x="5332413" y="3073400"/>
            <a:ext cx="2160587" cy="1247775"/>
            <a:chOff x="3145" y="1608"/>
            <a:chExt cx="1361" cy="786"/>
          </a:xfrm>
        </p:grpSpPr>
        <p:sp>
          <p:nvSpPr>
            <p:cNvPr id="65672" name="Line 136"/>
            <p:cNvSpPr>
              <a:spLocks noChangeShapeType="1"/>
            </p:cNvSpPr>
            <p:nvPr/>
          </p:nvSpPr>
          <p:spPr bwMode="auto">
            <a:xfrm flipH="1" flipV="1">
              <a:off x="3145" y="1608"/>
              <a:ext cx="1361" cy="78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Line 137"/>
            <p:cNvSpPr>
              <a:spLocks noChangeShapeType="1"/>
            </p:cNvSpPr>
            <p:nvPr/>
          </p:nvSpPr>
          <p:spPr bwMode="auto">
            <a:xfrm flipH="1" flipV="1">
              <a:off x="3547" y="1842"/>
              <a:ext cx="395" cy="2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7434263" y="425608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6" name="Oval 140"/>
          <p:cNvSpPr>
            <a:spLocks noChangeArrowheads="1"/>
          </p:cNvSpPr>
          <p:nvPr/>
        </p:nvSpPr>
        <p:spPr bwMode="auto">
          <a:xfrm>
            <a:off x="6900863" y="507523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7" name="Oval 141"/>
          <p:cNvSpPr>
            <a:spLocks noChangeArrowheads="1"/>
          </p:cNvSpPr>
          <p:nvPr/>
        </p:nvSpPr>
        <p:spPr bwMode="auto">
          <a:xfrm>
            <a:off x="5824538" y="446563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78" name="Oval 142"/>
          <p:cNvSpPr>
            <a:spLocks noChangeArrowheads="1"/>
          </p:cNvSpPr>
          <p:nvPr/>
        </p:nvSpPr>
        <p:spPr bwMode="auto">
          <a:xfrm>
            <a:off x="5272088" y="3017838"/>
            <a:ext cx="107950" cy="100012"/>
          </a:xfrm>
          <a:prstGeom prst="ellipse">
            <a:avLst/>
          </a:prstGeom>
          <a:solidFill>
            <a:srgbClr val="99FF99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80" name="Rectangle 144"/>
          <p:cNvSpPr>
            <a:spLocks noChangeArrowheads="1"/>
          </p:cNvSpPr>
          <p:nvPr/>
        </p:nvSpPr>
        <p:spPr bwMode="auto">
          <a:xfrm>
            <a:off x="363794" y="705936"/>
            <a:ext cx="614142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3 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has inclined surfaces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662" grpId="0" animBg="1"/>
      <p:bldP spid="65564" grpId="0" animBg="1"/>
      <p:bldP spid="65568" grpId="0" animBg="1"/>
      <p:bldP spid="65569" grpId="0" animBg="1"/>
      <p:bldP spid="65570" grpId="0" animBg="1"/>
      <p:bldP spid="65594" grpId="0" animBg="1"/>
      <p:bldP spid="65595" grpId="0" animBg="1"/>
      <p:bldP spid="65626" grpId="0" animBg="1"/>
      <p:bldP spid="65628" grpId="0" animBg="1"/>
      <p:bldP spid="65634" grpId="0" animBg="1"/>
      <p:bldP spid="65627" grpId="0" animBg="1"/>
      <p:bldP spid="65676" grpId="0" animBg="1"/>
      <p:bldP spid="65677" grpId="0" animBg="1"/>
      <p:bldP spid="65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45" name="Group 273"/>
          <p:cNvGrpSpPr>
            <a:grpSpLocks/>
          </p:cNvGrpSpPr>
          <p:nvPr/>
        </p:nvGrpSpPr>
        <p:grpSpPr bwMode="auto">
          <a:xfrm>
            <a:off x="890588" y="1782763"/>
            <a:ext cx="2151062" cy="3246437"/>
            <a:chOff x="562" y="1126"/>
            <a:chExt cx="1355" cy="2045"/>
          </a:xfrm>
        </p:grpSpPr>
        <p:sp>
          <p:nvSpPr>
            <p:cNvPr id="54348" name="Rectangle 76"/>
            <p:cNvSpPr>
              <a:spLocks noChangeArrowheads="1"/>
            </p:cNvSpPr>
            <p:nvPr/>
          </p:nvSpPr>
          <p:spPr bwMode="auto">
            <a:xfrm>
              <a:off x="568" y="2378"/>
              <a:ext cx="1343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7" name="Rectangle 75"/>
            <p:cNvSpPr>
              <a:spLocks noChangeArrowheads="1"/>
            </p:cNvSpPr>
            <p:nvPr/>
          </p:nvSpPr>
          <p:spPr bwMode="auto">
            <a:xfrm>
              <a:off x="562" y="1126"/>
              <a:ext cx="1355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426" name="Freeform 154"/>
          <p:cNvSpPr>
            <a:spLocks/>
          </p:cNvSpPr>
          <p:nvPr/>
        </p:nvSpPr>
        <p:spPr bwMode="auto">
          <a:xfrm>
            <a:off x="5943600" y="623888"/>
            <a:ext cx="1095375" cy="1495425"/>
          </a:xfrm>
          <a:custGeom>
            <a:avLst/>
            <a:gdLst/>
            <a:ahLst/>
            <a:cxnLst>
              <a:cxn ang="0">
                <a:pos x="690" y="546"/>
              </a:cxn>
              <a:cxn ang="0">
                <a:pos x="690" y="0"/>
              </a:cxn>
              <a:cxn ang="0">
                <a:pos x="0" y="398"/>
              </a:cxn>
              <a:cxn ang="0">
                <a:pos x="0" y="942"/>
              </a:cxn>
              <a:cxn ang="0">
                <a:pos x="690" y="546"/>
              </a:cxn>
            </a:cxnLst>
            <a:rect l="0" t="0" r="r" b="b"/>
            <a:pathLst>
              <a:path w="690" h="942">
                <a:moveTo>
                  <a:pt x="690" y="546"/>
                </a:moveTo>
                <a:lnTo>
                  <a:pt x="690" y="0"/>
                </a:lnTo>
                <a:lnTo>
                  <a:pt x="0" y="398"/>
                </a:lnTo>
                <a:lnTo>
                  <a:pt x="0" y="942"/>
                </a:lnTo>
                <a:lnTo>
                  <a:pt x="690" y="546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01" name="Freeform 129"/>
          <p:cNvSpPr>
            <a:spLocks/>
          </p:cNvSpPr>
          <p:nvPr/>
        </p:nvSpPr>
        <p:spPr bwMode="auto">
          <a:xfrm>
            <a:off x="5943600" y="1490663"/>
            <a:ext cx="2667000" cy="136207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588" y="732"/>
              </a:cxn>
              <a:cxn ang="0">
                <a:pos x="1182" y="858"/>
              </a:cxn>
              <a:cxn ang="0">
                <a:pos x="1680" y="570"/>
              </a:cxn>
              <a:cxn ang="0">
                <a:pos x="690" y="0"/>
              </a:cxn>
              <a:cxn ang="0">
                <a:pos x="0" y="390"/>
              </a:cxn>
            </a:cxnLst>
            <a:rect l="0" t="0" r="r" b="b"/>
            <a:pathLst>
              <a:path w="1680" h="858">
                <a:moveTo>
                  <a:pt x="0" y="390"/>
                </a:moveTo>
                <a:lnTo>
                  <a:pt x="588" y="732"/>
                </a:lnTo>
                <a:lnTo>
                  <a:pt x="1182" y="858"/>
                </a:lnTo>
                <a:lnTo>
                  <a:pt x="1680" y="570"/>
                </a:lnTo>
                <a:lnTo>
                  <a:pt x="690" y="0"/>
                </a:lnTo>
                <a:lnTo>
                  <a:pt x="0" y="39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542" name="Group 270"/>
          <p:cNvGrpSpPr>
            <a:grpSpLocks/>
          </p:cNvGrpSpPr>
          <p:nvPr/>
        </p:nvGrpSpPr>
        <p:grpSpPr bwMode="auto">
          <a:xfrm>
            <a:off x="874713" y="3773488"/>
            <a:ext cx="1423987" cy="1266825"/>
            <a:chOff x="567" y="2378"/>
            <a:chExt cx="897" cy="798"/>
          </a:xfrm>
        </p:grpSpPr>
        <p:sp>
          <p:nvSpPr>
            <p:cNvPr id="54366" name="Freeform 94"/>
            <p:cNvSpPr>
              <a:spLocks/>
            </p:cNvSpPr>
            <p:nvPr/>
          </p:nvSpPr>
          <p:spPr bwMode="auto">
            <a:xfrm>
              <a:off x="567" y="2378"/>
              <a:ext cx="897" cy="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98"/>
                </a:cxn>
                <a:cxn ang="0">
                  <a:pos x="897" y="798"/>
                </a:cxn>
                <a:cxn ang="0">
                  <a:pos x="897" y="568"/>
                </a:cxn>
                <a:cxn ang="0">
                  <a:pos x="234" y="571"/>
                </a:cxn>
                <a:cxn ang="0">
                  <a:pos x="222" y="1"/>
                </a:cxn>
                <a:cxn ang="0">
                  <a:pos x="0" y="0"/>
                </a:cxn>
              </a:cxnLst>
              <a:rect l="0" t="0" r="r" b="b"/>
              <a:pathLst>
                <a:path w="897" h="798">
                  <a:moveTo>
                    <a:pt x="0" y="0"/>
                  </a:moveTo>
                  <a:lnTo>
                    <a:pt x="3" y="798"/>
                  </a:lnTo>
                  <a:lnTo>
                    <a:pt x="897" y="798"/>
                  </a:lnTo>
                  <a:lnTo>
                    <a:pt x="897" y="568"/>
                  </a:lnTo>
                  <a:lnTo>
                    <a:pt x="234" y="571"/>
                  </a:lnTo>
                  <a:lnTo>
                    <a:pt x="22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>
                <a:alpha val="50000"/>
              </a:srgbClr>
            </a:soli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0" name="Text Box 108"/>
            <p:cNvSpPr txBox="1">
              <a:spLocks noChangeArrowheads="1"/>
            </p:cNvSpPr>
            <p:nvPr/>
          </p:nvSpPr>
          <p:spPr bwMode="auto">
            <a:xfrm>
              <a:off x="597" y="28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54399" name="Group 127"/>
          <p:cNvGrpSpPr>
            <a:grpSpLocks/>
          </p:cNvGrpSpPr>
          <p:nvPr/>
        </p:nvGrpSpPr>
        <p:grpSpPr bwMode="auto">
          <a:xfrm>
            <a:off x="1347788" y="3046413"/>
            <a:ext cx="441325" cy="431800"/>
            <a:chOff x="635" y="1452"/>
            <a:chExt cx="278" cy="272"/>
          </a:xfrm>
        </p:grpSpPr>
        <p:sp>
          <p:nvSpPr>
            <p:cNvPr id="54382" name="Freeform 110"/>
            <p:cNvSpPr>
              <a:spLocks/>
            </p:cNvSpPr>
            <p:nvPr/>
          </p:nvSpPr>
          <p:spPr bwMode="auto">
            <a:xfrm>
              <a:off x="635" y="1452"/>
              <a:ext cx="91" cy="1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96"/>
                </a:cxn>
                <a:cxn ang="0">
                  <a:pos x="91" y="150"/>
                </a:cxn>
              </a:cxnLst>
              <a:rect l="0" t="0" r="r" b="b"/>
              <a:pathLst>
                <a:path w="91" h="150">
                  <a:moveTo>
                    <a:pt x="13" y="0"/>
                  </a:moveTo>
                  <a:cubicBezTo>
                    <a:pt x="6" y="35"/>
                    <a:pt x="0" y="71"/>
                    <a:pt x="13" y="96"/>
                  </a:cubicBezTo>
                  <a:cubicBezTo>
                    <a:pt x="26" y="121"/>
                    <a:pt x="58" y="135"/>
                    <a:pt x="91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3" name="Text Box 111"/>
            <p:cNvSpPr txBox="1">
              <a:spLocks noChangeArrowheads="1"/>
            </p:cNvSpPr>
            <p:nvPr/>
          </p:nvSpPr>
          <p:spPr bwMode="auto">
            <a:xfrm>
              <a:off x="693" y="1493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54543" name="Group 271"/>
          <p:cNvGrpSpPr>
            <a:grpSpLocks/>
          </p:cNvGrpSpPr>
          <p:nvPr/>
        </p:nvGrpSpPr>
        <p:grpSpPr bwMode="auto">
          <a:xfrm>
            <a:off x="882650" y="1782763"/>
            <a:ext cx="363538" cy="1265237"/>
            <a:chOff x="564" y="1126"/>
            <a:chExt cx="229" cy="797"/>
          </a:xfrm>
        </p:grpSpPr>
        <p:sp>
          <p:nvSpPr>
            <p:cNvPr id="54362" name="Rectangle 90"/>
            <p:cNvSpPr>
              <a:spLocks noChangeArrowheads="1"/>
            </p:cNvSpPr>
            <p:nvPr/>
          </p:nvSpPr>
          <p:spPr bwMode="auto">
            <a:xfrm>
              <a:off x="564" y="1126"/>
              <a:ext cx="227" cy="797"/>
            </a:xfrm>
            <a:prstGeom prst="rect">
              <a:avLst/>
            </a:prstGeom>
            <a:solidFill>
              <a:srgbClr val="99FF99">
                <a:alpha val="50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5" name="Text Box 113"/>
            <p:cNvSpPr txBox="1">
              <a:spLocks noChangeArrowheads="1"/>
            </p:cNvSpPr>
            <p:nvPr/>
          </p:nvSpPr>
          <p:spPr bwMode="auto">
            <a:xfrm>
              <a:off x="573" y="1675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54398" name="Group 126"/>
          <p:cNvGrpSpPr>
            <a:grpSpLocks/>
          </p:cNvGrpSpPr>
          <p:nvPr/>
        </p:nvGrpSpPr>
        <p:grpSpPr bwMode="auto">
          <a:xfrm>
            <a:off x="1001713" y="3333750"/>
            <a:ext cx="460375" cy="449263"/>
            <a:chOff x="335" y="1847"/>
            <a:chExt cx="290" cy="283"/>
          </a:xfrm>
        </p:grpSpPr>
        <p:sp>
          <p:nvSpPr>
            <p:cNvPr id="54386" name="Freeform 114"/>
            <p:cNvSpPr>
              <a:spLocks/>
            </p:cNvSpPr>
            <p:nvPr/>
          </p:nvSpPr>
          <p:spPr bwMode="auto">
            <a:xfrm flipV="1">
              <a:off x="335" y="1980"/>
              <a:ext cx="121" cy="1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96"/>
                </a:cxn>
                <a:cxn ang="0">
                  <a:pos x="91" y="150"/>
                </a:cxn>
              </a:cxnLst>
              <a:rect l="0" t="0" r="r" b="b"/>
              <a:pathLst>
                <a:path w="91" h="150">
                  <a:moveTo>
                    <a:pt x="13" y="0"/>
                  </a:moveTo>
                  <a:cubicBezTo>
                    <a:pt x="6" y="35"/>
                    <a:pt x="0" y="71"/>
                    <a:pt x="13" y="96"/>
                  </a:cubicBezTo>
                  <a:cubicBezTo>
                    <a:pt x="26" y="121"/>
                    <a:pt x="58" y="135"/>
                    <a:pt x="91" y="15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7" name="Text Box 115"/>
            <p:cNvSpPr txBox="1">
              <a:spLocks noChangeArrowheads="1"/>
            </p:cNvSpPr>
            <p:nvPr/>
          </p:nvSpPr>
          <p:spPr bwMode="auto">
            <a:xfrm>
              <a:off x="405" y="1847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6699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54400" name="Group 128"/>
          <p:cNvGrpSpPr>
            <a:grpSpLocks/>
          </p:cNvGrpSpPr>
          <p:nvPr/>
        </p:nvGrpSpPr>
        <p:grpSpPr bwMode="auto">
          <a:xfrm>
            <a:off x="1231900" y="4143375"/>
            <a:ext cx="563563" cy="366713"/>
            <a:chOff x="1602" y="821"/>
            <a:chExt cx="355" cy="231"/>
          </a:xfrm>
        </p:grpSpPr>
        <p:sp>
          <p:nvSpPr>
            <p:cNvPr id="54391" name="Freeform 119"/>
            <p:cNvSpPr>
              <a:spLocks/>
            </p:cNvSpPr>
            <p:nvPr/>
          </p:nvSpPr>
          <p:spPr bwMode="auto">
            <a:xfrm>
              <a:off x="1602" y="954"/>
              <a:ext cx="180" cy="4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95" y="39"/>
                </a:cxn>
                <a:cxn ang="0">
                  <a:pos x="0" y="37"/>
                </a:cxn>
              </a:cxnLst>
              <a:rect l="0" t="0" r="r" b="b"/>
              <a:pathLst>
                <a:path w="180" h="45">
                  <a:moveTo>
                    <a:pt x="180" y="0"/>
                  </a:moveTo>
                  <a:cubicBezTo>
                    <a:pt x="166" y="7"/>
                    <a:pt x="125" y="33"/>
                    <a:pt x="95" y="39"/>
                  </a:cubicBezTo>
                  <a:cubicBezTo>
                    <a:pt x="65" y="45"/>
                    <a:pt x="36" y="44"/>
                    <a:pt x="0" y="37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2" name="Text Box 120"/>
            <p:cNvSpPr txBox="1">
              <a:spLocks noChangeArrowheads="1"/>
            </p:cNvSpPr>
            <p:nvPr/>
          </p:nvSpPr>
          <p:spPr bwMode="auto">
            <a:xfrm>
              <a:off x="1737" y="821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54397" name="Group 125"/>
          <p:cNvGrpSpPr>
            <a:grpSpLocks/>
          </p:cNvGrpSpPr>
          <p:nvPr/>
        </p:nvGrpSpPr>
        <p:grpSpPr bwMode="auto">
          <a:xfrm>
            <a:off x="2136775" y="4191000"/>
            <a:ext cx="546100" cy="496888"/>
            <a:chOff x="1224" y="2387"/>
            <a:chExt cx="344" cy="313"/>
          </a:xfrm>
        </p:grpSpPr>
        <p:sp>
          <p:nvSpPr>
            <p:cNvPr id="54394" name="Rectangle 122"/>
            <p:cNvSpPr>
              <a:spLocks noChangeArrowheads="1"/>
            </p:cNvSpPr>
            <p:nvPr/>
          </p:nvSpPr>
          <p:spPr bwMode="auto">
            <a:xfrm>
              <a:off x="1348" y="2387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54395" name="Freeform 123"/>
            <p:cNvSpPr>
              <a:spLocks/>
            </p:cNvSpPr>
            <p:nvPr/>
          </p:nvSpPr>
          <p:spPr bwMode="auto">
            <a:xfrm>
              <a:off x="1224" y="2526"/>
              <a:ext cx="150" cy="174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48" y="78"/>
                </a:cxn>
                <a:cxn ang="0">
                  <a:pos x="0" y="174"/>
                </a:cxn>
              </a:cxnLst>
              <a:rect l="0" t="0" r="r" b="b"/>
              <a:pathLst>
                <a:path w="150" h="174">
                  <a:moveTo>
                    <a:pt x="150" y="0"/>
                  </a:moveTo>
                  <a:cubicBezTo>
                    <a:pt x="111" y="24"/>
                    <a:pt x="73" y="49"/>
                    <a:pt x="48" y="78"/>
                  </a:cubicBezTo>
                  <a:cubicBezTo>
                    <a:pt x="23" y="107"/>
                    <a:pt x="11" y="140"/>
                    <a:pt x="0" y="17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406" name="Group 134"/>
          <p:cNvGrpSpPr>
            <a:grpSpLocks/>
          </p:cNvGrpSpPr>
          <p:nvPr/>
        </p:nvGrpSpPr>
        <p:grpSpPr bwMode="auto">
          <a:xfrm>
            <a:off x="3032125" y="2212975"/>
            <a:ext cx="652463" cy="366713"/>
            <a:chOff x="1464" y="1277"/>
            <a:chExt cx="411" cy="231"/>
          </a:xfrm>
        </p:grpSpPr>
        <p:sp>
          <p:nvSpPr>
            <p:cNvPr id="54404" name="Freeform 132"/>
            <p:cNvSpPr>
              <a:spLocks/>
            </p:cNvSpPr>
            <p:nvPr/>
          </p:nvSpPr>
          <p:spPr bwMode="auto">
            <a:xfrm>
              <a:off x="1464" y="1297"/>
              <a:ext cx="252" cy="123"/>
            </a:xfrm>
            <a:custGeom>
              <a:avLst/>
              <a:gdLst/>
              <a:ahLst/>
              <a:cxnLst>
                <a:cxn ang="0">
                  <a:pos x="198" y="95"/>
                </a:cxn>
                <a:cxn ang="0">
                  <a:pos x="54" y="89"/>
                </a:cxn>
                <a:cxn ang="0">
                  <a:pos x="0" y="0"/>
                </a:cxn>
              </a:cxnLst>
              <a:rect l="0" t="0" r="r" b="b"/>
              <a:pathLst>
                <a:path w="198" h="105">
                  <a:moveTo>
                    <a:pt x="198" y="95"/>
                  </a:moveTo>
                  <a:cubicBezTo>
                    <a:pt x="174" y="94"/>
                    <a:pt x="87" y="105"/>
                    <a:pt x="54" y="89"/>
                  </a:cubicBezTo>
                  <a:cubicBezTo>
                    <a:pt x="21" y="73"/>
                    <a:pt x="11" y="1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05" name="Text Box 133"/>
            <p:cNvSpPr txBox="1">
              <a:spLocks noChangeArrowheads="1"/>
            </p:cNvSpPr>
            <p:nvPr/>
          </p:nvSpPr>
          <p:spPr bwMode="auto">
            <a:xfrm>
              <a:off x="1663" y="1277"/>
              <a:ext cx="2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66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</p:grpSp>
      <p:grpSp>
        <p:nvGrpSpPr>
          <p:cNvPr id="54550" name="Group 278"/>
          <p:cNvGrpSpPr>
            <a:grpSpLocks/>
          </p:cNvGrpSpPr>
          <p:nvPr/>
        </p:nvGrpSpPr>
        <p:grpSpPr bwMode="auto">
          <a:xfrm>
            <a:off x="1241425" y="1779588"/>
            <a:ext cx="1790700" cy="1270000"/>
            <a:chOff x="790" y="1124"/>
            <a:chExt cx="1128" cy="800"/>
          </a:xfrm>
        </p:grpSpPr>
        <p:sp>
          <p:nvSpPr>
            <p:cNvPr id="54393" name="Freeform 121"/>
            <p:cNvSpPr>
              <a:spLocks/>
            </p:cNvSpPr>
            <p:nvPr/>
          </p:nvSpPr>
          <p:spPr bwMode="auto">
            <a:xfrm>
              <a:off x="790" y="1124"/>
              <a:ext cx="1128" cy="8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799"/>
                </a:cxn>
                <a:cxn ang="0">
                  <a:pos x="672" y="799"/>
                </a:cxn>
                <a:cxn ang="0">
                  <a:pos x="1128" y="571"/>
                </a:cxn>
                <a:cxn ang="0">
                  <a:pos x="1125" y="0"/>
                </a:cxn>
                <a:cxn ang="0">
                  <a:pos x="0" y="1"/>
                </a:cxn>
              </a:cxnLst>
              <a:rect l="0" t="0" r="r" b="b"/>
              <a:pathLst>
                <a:path w="1128" h="799">
                  <a:moveTo>
                    <a:pt x="0" y="1"/>
                  </a:moveTo>
                  <a:lnTo>
                    <a:pt x="0" y="799"/>
                  </a:lnTo>
                  <a:lnTo>
                    <a:pt x="672" y="799"/>
                  </a:lnTo>
                  <a:lnTo>
                    <a:pt x="1128" y="571"/>
                  </a:lnTo>
                  <a:lnTo>
                    <a:pt x="112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FF99">
                <a:alpha val="50000"/>
              </a:srgb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10" name="Rectangle 138"/>
            <p:cNvSpPr>
              <a:spLocks noChangeArrowheads="1"/>
            </p:cNvSpPr>
            <p:nvPr/>
          </p:nvSpPr>
          <p:spPr bwMode="auto">
            <a:xfrm>
              <a:off x="1450" y="1633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54544" name="Group 272"/>
          <p:cNvGrpSpPr>
            <a:grpSpLocks/>
          </p:cNvGrpSpPr>
          <p:nvPr/>
        </p:nvGrpSpPr>
        <p:grpSpPr bwMode="auto">
          <a:xfrm>
            <a:off x="3013075" y="4667250"/>
            <a:ext cx="530225" cy="366713"/>
            <a:chOff x="2316" y="2929"/>
            <a:chExt cx="334" cy="231"/>
          </a:xfrm>
        </p:grpSpPr>
        <p:sp>
          <p:nvSpPr>
            <p:cNvPr id="54407" name="Rectangle 135"/>
            <p:cNvSpPr>
              <a:spLocks noChangeArrowheads="1"/>
            </p:cNvSpPr>
            <p:nvPr/>
          </p:nvSpPr>
          <p:spPr bwMode="auto">
            <a:xfrm>
              <a:off x="2438" y="2929"/>
              <a:ext cx="21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66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4420" name="Freeform 148"/>
            <p:cNvSpPr>
              <a:spLocks/>
            </p:cNvSpPr>
            <p:nvPr/>
          </p:nvSpPr>
          <p:spPr bwMode="auto">
            <a:xfrm>
              <a:off x="2316" y="3035"/>
              <a:ext cx="180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6" y="3"/>
                </a:cxn>
                <a:cxn ang="0">
                  <a:pos x="180" y="9"/>
                </a:cxn>
              </a:cxnLst>
              <a:rect l="0" t="0" r="r" b="b"/>
              <a:pathLst>
                <a:path w="180" h="27">
                  <a:moveTo>
                    <a:pt x="0" y="27"/>
                  </a:moveTo>
                  <a:cubicBezTo>
                    <a:pt x="33" y="16"/>
                    <a:pt x="66" y="6"/>
                    <a:pt x="96" y="3"/>
                  </a:cubicBezTo>
                  <a:cubicBezTo>
                    <a:pt x="126" y="0"/>
                    <a:pt x="153" y="4"/>
                    <a:pt x="180" y="9"/>
                  </a:cubicBezTo>
                </a:path>
              </a:pathLst>
            </a:custGeom>
            <a:noFill/>
            <a:ln w="190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552" name="Group 280"/>
          <p:cNvGrpSpPr>
            <a:grpSpLocks/>
          </p:cNvGrpSpPr>
          <p:nvPr/>
        </p:nvGrpSpPr>
        <p:grpSpPr bwMode="auto">
          <a:xfrm>
            <a:off x="2308225" y="4673600"/>
            <a:ext cx="719138" cy="366713"/>
            <a:chOff x="1462" y="2947"/>
            <a:chExt cx="453" cy="231"/>
          </a:xfrm>
        </p:grpSpPr>
        <p:sp>
          <p:nvSpPr>
            <p:cNvPr id="54356" name="Rectangle 84"/>
            <p:cNvSpPr>
              <a:spLocks noChangeArrowheads="1"/>
            </p:cNvSpPr>
            <p:nvPr/>
          </p:nvSpPr>
          <p:spPr bwMode="auto">
            <a:xfrm>
              <a:off x="1462" y="2951"/>
              <a:ext cx="453" cy="227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21" name="Rectangle 149"/>
            <p:cNvSpPr>
              <a:spLocks noChangeArrowheads="1"/>
            </p:cNvSpPr>
            <p:nvPr/>
          </p:nvSpPr>
          <p:spPr bwMode="auto">
            <a:xfrm>
              <a:off x="1584" y="2947"/>
              <a:ext cx="20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54551" name="Group 279"/>
          <p:cNvGrpSpPr>
            <a:grpSpLocks/>
          </p:cNvGrpSpPr>
          <p:nvPr/>
        </p:nvGrpSpPr>
        <p:grpSpPr bwMode="auto">
          <a:xfrm>
            <a:off x="2806700" y="2635250"/>
            <a:ext cx="561975" cy="366713"/>
            <a:chOff x="1776" y="1663"/>
            <a:chExt cx="354" cy="231"/>
          </a:xfrm>
        </p:grpSpPr>
        <p:sp>
          <p:nvSpPr>
            <p:cNvPr id="54423" name="Freeform 151"/>
            <p:cNvSpPr>
              <a:spLocks/>
            </p:cNvSpPr>
            <p:nvPr/>
          </p:nvSpPr>
          <p:spPr bwMode="auto">
            <a:xfrm flipV="1">
              <a:off x="1776" y="1769"/>
              <a:ext cx="180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6" y="3"/>
                </a:cxn>
                <a:cxn ang="0">
                  <a:pos x="180" y="9"/>
                </a:cxn>
              </a:cxnLst>
              <a:rect l="0" t="0" r="r" b="b"/>
              <a:pathLst>
                <a:path w="180" h="27">
                  <a:moveTo>
                    <a:pt x="0" y="27"/>
                  </a:moveTo>
                  <a:cubicBezTo>
                    <a:pt x="33" y="16"/>
                    <a:pt x="66" y="6"/>
                    <a:pt x="96" y="3"/>
                  </a:cubicBezTo>
                  <a:cubicBezTo>
                    <a:pt x="126" y="0"/>
                    <a:pt x="153" y="4"/>
                    <a:pt x="180" y="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24" name="Rectangle 152"/>
            <p:cNvSpPr>
              <a:spLocks noChangeArrowheads="1"/>
            </p:cNvSpPr>
            <p:nvPr/>
          </p:nvSpPr>
          <p:spPr bwMode="auto">
            <a:xfrm>
              <a:off x="1926" y="1663"/>
              <a:ext cx="20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Arial" charset="0"/>
                  <a:cs typeface="Arial" charset="0"/>
                </a:rPr>
                <a:t>F</a:t>
              </a:r>
            </a:p>
          </p:txBody>
        </p:sp>
      </p:grpSp>
      <p:grpSp>
        <p:nvGrpSpPr>
          <p:cNvPr id="54553" name="Group 281"/>
          <p:cNvGrpSpPr>
            <a:grpSpLocks/>
          </p:cNvGrpSpPr>
          <p:nvPr/>
        </p:nvGrpSpPr>
        <p:grpSpPr bwMode="auto">
          <a:xfrm>
            <a:off x="1244600" y="1016000"/>
            <a:ext cx="619125" cy="1011238"/>
            <a:chOff x="792" y="643"/>
            <a:chExt cx="390" cy="637"/>
          </a:xfrm>
        </p:grpSpPr>
        <p:sp>
          <p:nvSpPr>
            <p:cNvPr id="54427" name="Line 155"/>
            <p:cNvSpPr>
              <a:spLocks noChangeShapeType="1"/>
            </p:cNvSpPr>
            <p:nvPr/>
          </p:nvSpPr>
          <p:spPr bwMode="auto">
            <a:xfrm flipV="1">
              <a:off x="1182" y="788"/>
              <a:ext cx="0" cy="4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28" name="Line 156"/>
            <p:cNvSpPr>
              <a:spLocks noChangeShapeType="1"/>
            </p:cNvSpPr>
            <p:nvPr/>
          </p:nvSpPr>
          <p:spPr bwMode="auto">
            <a:xfrm flipV="1">
              <a:off x="792" y="800"/>
              <a:ext cx="0" cy="3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29" name="Line 157"/>
            <p:cNvSpPr>
              <a:spLocks noChangeShapeType="1"/>
            </p:cNvSpPr>
            <p:nvPr/>
          </p:nvSpPr>
          <p:spPr bwMode="auto">
            <a:xfrm>
              <a:off x="792" y="848"/>
              <a:ext cx="39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0" name="Rectangle 158"/>
            <p:cNvSpPr>
              <a:spLocks noChangeArrowheads="1"/>
            </p:cNvSpPr>
            <p:nvPr/>
          </p:nvSpPr>
          <p:spPr bwMode="auto">
            <a:xfrm>
              <a:off x="890" y="643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54500" name="Group 228"/>
          <p:cNvGrpSpPr>
            <a:grpSpLocks/>
          </p:cNvGrpSpPr>
          <p:nvPr/>
        </p:nvGrpSpPr>
        <p:grpSpPr bwMode="auto">
          <a:xfrm>
            <a:off x="228600" y="1789113"/>
            <a:ext cx="1244600" cy="628650"/>
            <a:chOff x="112" y="1050"/>
            <a:chExt cx="784" cy="396"/>
          </a:xfrm>
        </p:grpSpPr>
        <p:sp>
          <p:nvSpPr>
            <p:cNvPr id="54431" name="Line 159"/>
            <p:cNvSpPr>
              <a:spLocks noChangeShapeType="1"/>
            </p:cNvSpPr>
            <p:nvPr/>
          </p:nvSpPr>
          <p:spPr bwMode="auto">
            <a:xfrm flipH="1">
              <a:off x="248" y="1446"/>
              <a:ext cx="64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2" name="Line 160"/>
            <p:cNvSpPr>
              <a:spLocks noChangeShapeType="1"/>
            </p:cNvSpPr>
            <p:nvPr/>
          </p:nvSpPr>
          <p:spPr bwMode="auto">
            <a:xfrm flipH="1">
              <a:off x="248" y="1050"/>
              <a:ext cx="24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3" name="Line 161"/>
            <p:cNvSpPr>
              <a:spLocks noChangeShapeType="1"/>
            </p:cNvSpPr>
            <p:nvPr/>
          </p:nvSpPr>
          <p:spPr bwMode="auto">
            <a:xfrm>
              <a:off x="284" y="1050"/>
              <a:ext cx="0" cy="39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4" name="Rectangle 162"/>
            <p:cNvSpPr>
              <a:spLocks noChangeArrowheads="1"/>
            </p:cNvSpPr>
            <p:nvPr/>
          </p:nvSpPr>
          <p:spPr bwMode="auto">
            <a:xfrm>
              <a:off x="112" y="1127"/>
              <a:ext cx="1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</p:grpSp>
      <p:grpSp>
        <p:nvGrpSpPr>
          <p:cNvPr id="54515" name="Group 243"/>
          <p:cNvGrpSpPr>
            <a:grpSpLocks/>
          </p:cNvGrpSpPr>
          <p:nvPr/>
        </p:nvGrpSpPr>
        <p:grpSpPr bwMode="auto">
          <a:xfrm>
            <a:off x="4856722" y="2687355"/>
            <a:ext cx="1579562" cy="481013"/>
            <a:chOff x="3053" y="1735"/>
            <a:chExt cx="995" cy="303"/>
          </a:xfrm>
        </p:grpSpPr>
        <p:sp>
          <p:nvSpPr>
            <p:cNvPr id="54333" name="Line 61"/>
            <p:cNvSpPr>
              <a:spLocks noChangeShapeType="1"/>
            </p:cNvSpPr>
            <p:nvPr/>
          </p:nvSpPr>
          <p:spPr bwMode="auto">
            <a:xfrm flipV="1">
              <a:off x="3694" y="1834"/>
              <a:ext cx="354" cy="20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4" name="Text Box 62"/>
            <p:cNvSpPr txBox="1">
              <a:spLocks noChangeArrowheads="1"/>
            </p:cNvSpPr>
            <p:nvPr/>
          </p:nvSpPr>
          <p:spPr bwMode="auto">
            <a:xfrm>
              <a:off x="3053" y="1735"/>
              <a:ext cx="844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Front View</a:t>
              </a:r>
            </a:p>
          </p:txBody>
        </p:sp>
      </p:grpSp>
      <p:grpSp>
        <p:nvGrpSpPr>
          <p:cNvPr id="54514" name="Group 242"/>
          <p:cNvGrpSpPr>
            <a:grpSpLocks/>
          </p:cNvGrpSpPr>
          <p:nvPr/>
        </p:nvGrpSpPr>
        <p:grpSpPr bwMode="auto">
          <a:xfrm>
            <a:off x="5267325" y="1735138"/>
            <a:ext cx="3633788" cy="1917700"/>
            <a:chOff x="3292" y="1086"/>
            <a:chExt cx="2289" cy="1208"/>
          </a:xfrm>
        </p:grpSpPr>
        <p:sp>
          <p:nvSpPr>
            <p:cNvPr id="54327" name="Line 55"/>
            <p:cNvSpPr>
              <a:spLocks noChangeShapeType="1"/>
            </p:cNvSpPr>
            <p:nvPr/>
          </p:nvSpPr>
          <p:spPr bwMode="auto">
            <a:xfrm>
              <a:off x="3292" y="1086"/>
              <a:ext cx="1796" cy="103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0" name="Line 58"/>
            <p:cNvSpPr>
              <a:spLocks noChangeShapeType="1"/>
            </p:cNvSpPr>
            <p:nvPr/>
          </p:nvSpPr>
          <p:spPr bwMode="auto">
            <a:xfrm flipV="1">
              <a:off x="4391" y="1392"/>
              <a:ext cx="1190" cy="68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1" name="Line 59"/>
            <p:cNvSpPr>
              <a:spLocks noChangeShapeType="1"/>
            </p:cNvSpPr>
            <p:nvPr/>
          </p:nvSpPr>
          <p:spPr bwMode="auto">
            <a:xfrm rot="10800000" flipV="1">
              <a:off x="4718" y="1782"/>
              <a:ext cx="1" cy="51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411" name="Freeform 139"/>
          <p:cNvSpPr>
            <a:spLocks/>
          </p:cNvSpPr>
          <p:nvPr/>
        </p:nvSpPr>
        <p:spPr bwMode="auto">
          <a:xfrm>
            <a:off x="6877050" y="2643188"/>
            <a:ext cx="942975" cy="600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6"/>
              </a:cxn>
              <a:cxn ang="0">
                <a:pos x="594" y="378"/>
              </a:cxn>
              <a:cxn ang="0">
                <a:pos x="594" y="132"/>
              </a:cxn>
              <a:cxn ang="0">
                <a:pos x="0" y="0"/>
              </a:cxn>
            </a:cxnLst>
            <a:rect l="0" t="0" r="r" b="b"/>
            <a:pathLst>
              <a:path w="594" h="378">
                <a:moveTo>
                  <a:pt x="0" y="0"/>
                </a:moveTo>
                <a:lnTo>
                  <a:pt x="0" y="246"/>
                </a:lnTo>
                <a:lnTo>
                  <a:pt x="594" y="378"/>
                </a:lnTo>
                <a:lnTo>
                  <a:pt x="594" y="132"/>
                </a:lnTo>
                <a:lnTo>
                  <a:pt x="0" y="0"/>
                </a:lnTo>
                <a:close/>
              </a:path>
            </a:pathLst>
          </a:custGeom>
          <a:solidFill>
            <a:srgbClr val="9999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38" name="Line 166"/>
          <p:cNvSpPr>
            <a:spLocks noChangeShapeType="1"/>
          </p:cNvSpPr>
          <p:nvPr/>
        </p:nvSpPr>
        <p:spPr bwMode="auto">
          <a:xfrm rot="41400000">
            <a:off x="6751638" y="2025650"/>
            <a:ext cx="893762" cy="15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96" name="Text Box 224"/>
          <p:cNvSpPr txBox="1">
            <a:spLocks noChangeArrowheads="1"/>
          </p:cNvSpPr>
          <p:nvPr/>
        </p:nvSpPr>
        <p:spPr bwMode="auto">
          <a:xfrm>
            <a:off x="4421188" y="669925"/>
            <a:ext cx="124425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</a:p>
        </p:txBody>
      </p:sp>
      <p:grpSp>
        <p:nvGrpSpPr>
          <p:cNvPr id="54396" name="Group 124"/>
          <p:cNvGrpSpPr>
            <a:grpSpLocks/>
          </p:cNvGrpSpPr>
          <p:nvPr/>
        </p:nvGrpSpPr>
        <p:grpSpPr bwMode="auto">
          <a:xfrm>
            <a:off x="1244600" y="1958975"/>
            <a:ext cx="563563" cy="366713"/>
            <a:chOff x="1596" y="2633"/>
            <a:chExt cx="355" cy="231"/>
          </a:xfrm>
        </p:grpSpPr>
        <p:sp>
          <p:nvSpPr>
            <p:cNvPr id="54389" name="Freeform 117"/>
            <p:cNvSpPr>
              <a:spLocks/>
            </p:cNvSpPr>
            <p:nvPr/>
          </p:nvSpPr>
          <p:spPr bwMode="auto">
            <a:xfrm>
              <a:off x="1596" y="2766"/>
              <a:ext cx="180" cy="4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95" y="39"/>
                </a:cxn>
                <a:cxn ang="0">
                  <a:pos x="0" y="37"/>
                </a:cxn>
              </a:cxnLst>
              <a:rect l="0" t="0" r="r" b="b"/>
              <a:pathLst>
                <a:path w="180" h="45">
                  <a:moveTo>
                    <a:pt x="180" y="0"/>
                  </a:moveTo>
                  <a:cubicBezTo>
                    <a:pt x="166" y="7"/>
                    <a:pt x="125" y="33"/>
                    <a:pt x="95" y="39"/>
                  </a:cubicBezTo>
                  <a:cubicBezTo>
                    <a:pt x="65" y="45"/>
                    <a:pt x="36" y="44"/>
                    <a:pt x="0" y="37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0" name="Text Box 118"/>
            <p:cNvSpPr txBox="1">
              <a:spLocks noChangeArrowheads="1"/>
            </p:cNvSpPr>
            <p:nvPr/>
          </p:nvSpPr>
          <p:spPr bwMode="auto">
            <a:xfrm>
              <a:off x="1731" y="2633"/>
              <a:ext cx="22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54556" name="Group 284"/>
          <p:cNvGrpSpPr>
            <a:grpSpLocks/>
          </p:cNvGrpSpPr>
          <p:nvPr/>
        </p:nvGrpSpPr>
        <p:grpSpPr bwMode="auto">
          <a:xfrm>
            <a:off x="5502275" y="750888"/>
            <a:ext cx="3243263" cy="2659062"/>
            <a:chOff x="3485" y="466"/>
            <a:chExt cx="2043" cy="1675"/>
          </a:xfrm>
        </p:grpSpPr>
        <p:sp>
          <p:nvSpPr>
            <p:cNvPr id="54557" name="Line 285"/>
            <p:cNvSpPr>
              <a:spLocks noChangeShapeType="1"/>
            </p:cNvSpPr>
            <p:nvPr/>
          </p:nvSpPr>
          <p:spPr bwMode="auto">
            <a:xfrm flipV="1">
              <a:off x="5437" y="958"/>
              <a:ext cx="1" cy="79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58" name="Line 286"/>
            <p:cNvSpPr>
              <a:spLocks noChangeShapeType="1"/>
            </p:cNvSpPr>
            <p:nvPr/>
          </p:nvSpPr>
          <p:spPr bwMode="auto">
            <a:xfrm flipV="1">
              <a:off x="3569" y="664"/>
              <a:ext cx="1" cy="79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59" name="Line 287"/>
            <p:cNvSpPr>
              <a:spLocks noChangeShapeType="1"/>
            </p:cNvSpPr>
            <p:nvPr/>
          </p:nvSpPr>
          <p:spPr bwMode="auto">
            <a:xfrm rot="1800000">
              <a:off x="3485" y="1798"/>
              <a:ext cx="1360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0" name="Line 288"/>
            <p:cNvSpPr>
              <a:spLocks noChangeShapeType="1"/>
            </p:cNvSpPr>
            <p:nvPr/>
          </p:nvSpPr>
          <p:spPr bwMode="auto">
            <a:xfrm flipV="1">
              <a:off x="4759" y="1348"/>
              <a:ext cx="1" cy="79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1" name="Line 289"/>
            <p:cNvSpPr>
              <a:spLocks noChangeShapeType="1"/>
            </p:cNvSpPr>
            <p:nvPr/>
          </p:nvSpPr>
          <p:spPr bwMode="auto">
            <a:xfrm rot="19800000">
              <a:off x="4705" y="1936"/>
              <a:ext cx="793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2" name="Line 290"/>
            <p:cNvSpPr>
              <a:spLocks noChangeShapeType="1"/>
            </p:cNvSpPr>
            <p:nvPr/>
          </p:nvSpPr>
          <p:spPr bwMode="auto">
            <a:xfrm rot="1800000">
              <a:off x="3485" y="1013"/>
              <a:ext cx="1366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3" name="Line 291"/>
            <p:cNvSpPr>
              <a:spLocks noChangeShapeType="1"/>
            </p:cNvSpPr>
            <p:nvPr/>
          </p:nvSpPr>
          <p:spPr bwMode="auto">
            <a:xfrm rot="19800000">
              <a:off x="4705" y="1157"/>
              <a:ext cx="788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4" name="Line 292"/>
            <p:cNvSpPr>
              <a:spLocks noChangeShapeType="1"/>
            </p:cNvSpPr>
            <p:nvPr/>
          </p:nvSpPr>
          <p:spPr bwMode="auto">
            <a:xfrm rot="1800000">
              <a:off x="4162" y="616"/>
              <a:ext cx="1366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5" name="Line 293"/>
            <p:cNvSpPr>
              <a:spLocks noChangeShapeType="1"/>
            </p:cNvSpPr>
            <p:nvPr/>
          </p:nvSpPr>
          <p:spPr bwMode="auto">
            <a:xfrm rot="19800000">
              <a:off x="3521" y="466"/>
              <a:ext cx="793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6" name="Line 294"/>
            <p:cNvSpPr>
              <a:spLocks noChangeShapeType="1"/>
            </p:cNvSpPr>
            <p:nvPr/>
          </p:nvSpPr>
          <p:spPr bwMode="auto">
            <a:xfrm flipV="1">
              <a:off x="3571" y="664"/>
              <a:ext cx="1" cy="79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67" name="Line 295"/>
            <p:cNvSpPr>
              <a:spLocks noChangeShapeType="1"/>
            </p:cNvSpPr>
            <p:nvPr/>
          </p:nvSpPr>
          <p:spPr bwMode="auto">
            <a:xfrm rot="19800000">
              <a:off x="3517" y="473"/>
              <a:ext cx="788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578" name="Line 306"/>
          <p:cNvSpPr>
            <a:spLocks noChangeShapeType="1"/>
          </p:cNvSpPr>
          <p:nvPr/>
        </p:nvSpPr>
        <p:spPr bwMode="auto">
          <a:xfrm rot="23400000">
            <a:off x="6802438" y="2341563"/>
            <a:ext cx="1392237" cy="3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70" name="Freeform 98"/>
          <p:cNvSpPr>
            <a:spLocks/>
          </p:cNvSpPr>
          <p:nvPr/>
        </p:nvSpPr>
        <p:spPr bwMode="auto">
          <a:xfrm>
            <a:off x="5635625" y="1065213"/>
            <a:ext cx="1241425" cy="1978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0"/>
              </a:cxn>
              <a:cxn ang="0">
                <a:pos x="782" y="1246"/>
              </a:cxn>
              <a:cxn ang="0">
                <a:pos x="782" y="1000"/>
              </a:cxn>
              <a:cxn ang="0">
                <a:pos x="200" y="664"/>
              </a:cxn>
              <a:cxn ang="0">
                <a:pos x="200" y="120"/>
              </a:cxn>
              <a:cxn ang="0">
                <a:pos x="0" y="0"/>
              </a:cxn>
            </a:cxnLst>
            <a:rect l="0" t="0" r="r" b="b"/>
            <a:pathLst>
              <a:path w="782" h="1246">
                <a:moveTo>
                  <a:pt x="0" y="0"/>
                </a:moveTo>
                <a:lnTo>
                  <a:pt x="0" y="780"/>
                </a:lnTo>
                <a:lnTo>
                  <a:pt x="782" y="1246"/>
                </a:lnTo>
                <a:lnTo>
                  <a:pt x="782" y="1000"/>
                </a:lnTo>
                <a:lnTo>
                  <a:pt x="200" y="664"/>
                </a:lnTo>
                <a:lnTo>
                  <a:pt x="200" y="120"/>
                </a:lnTo>
                <a:lnTo>
                  <a:pt x="0" y="0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65" name="Freeform 93"/>
          <p:cNvSpPr>
            <a:spLocks/>
          </p:cNvSpPr>
          <p:nvPr/>
        </p:nvSpPr>
        <p:spPr bwMode="auto">
          <a:xfrm>
            <a:off x="5632450" y="442913"/>
            <a:ext cx="1403350" cy="806450"/>
          </a:xfrm>
          <a:custGeom>
            <a:avLst/>
            <a:gdLst/>
            <a:ahLst/>
            <a:cxnLst>
              <a:cxn ang="0">
                <a:pos x="0" y="394"/>
              </a:cxn>
              <a:cxn ang="0">
                <a:pos x="198" y="508"/>
              </a:cxn>
              <a:cxn ang="0">
                <a:pos x="884" y="112"/>
              </a:cxn>
              <a:cxn ang="0">
                <a:pos x="690" y="0"/>
              </a:cxn>
              <a:cxn ang="0">
                <a:pos x="0" y="394"/>
              </a:cxn>
            </a:cxnLst>
            <a:rect l="0" t="0" r="r" b="b"/>
            <a:pathLst>
              <a:path w="884" h="508">
                <a:moveTo>
                  <a:pt x="0" y="394"/>
                </a:moveTo>
                <a:lnTo>
                  <a:pt x="198" y="508"/>
                </a:lnTo>
                <a:lnTo>
                  <a:pt x="884" y="112"/>
                </a:lnTo>
                <a:lnTo>
                  <a:pt x="690" y="0"/>
                </a:lnTo>
                <a:lnTo>
                  <a:pt x="0" y="394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73" name="Freeform 101"/>
          <p:cNvSpPr>
            <a:spLocks/>
          </p:cNvSpPr>
          <p:nvPr/>
        </p:nvSpPr>
        <p:spPr bwMode="auto">
          <a:xfrm>
            <a:off x="7810500" y="2386013"/>
            <a:ext cx="798513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" y="288"/>
              </a:cxn>
              <a:cxn ang="0">
                <a:pos x="503" y="0"/>
              </a:cxn>
              <a:cxn ang="0">
                <a:pos x="503" y="237"/>
              </a:cxn>
              <a:cxn ang="0">
                <a:pos x="0" y="528"/>
              </a:cxn>
            </a:cxnLst>
            <a:rect l="0" t="0" r="r" b="b"/>
            <a:pathLst>
              <a:path w="503" h="528">
                <a:moveTo>
                  <a:pt x="0" y="528"/>
                </a:moveTo>
                <a:lnTo>
                  <a:pt x="6" y="288"/>
                </a:lnTo>
                <a:lnTo>
                  <a:pt x="503" y="0"/>
                </a:lnTo>
                <a:lnTo>
                  <a:pt x="503" y="237"/>
                </a:lnTo>
                <a:lnTo>
                  <a:pt x="0" y="528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596" name="Group 324"/>
          <p:cNvGrpSpPr>
            <a:grpSpLocks/>
          </p:cNvGrpSpPr>
          <p:nvPr/>
        </p:nvGrpSpPr>
        <p:grpSpPr bwMode="auto">
          <a:xfrm>
            <a:off x="871538" y="3775075"/>
            <a:ext cx="2136775" cy="1476375"/>
            <a:chOff x="224" y="2964"/>
            <a:chExt cx="1346" cy="930"/>
          </a:xfrm>
        </p:grpSpPr>
        <p:sp>
          <p:nvSpPr>
            <p:cNvPr id="54582" name="Rectangle 310"/>
            <p:cNvSpPr>
              <a:spLocks noChangeArrowheads="1"/>
            </p:cNvSpPr>
            <p:nvPr/>
          </p:nvSpPr>
          <p:spPr bwMode="auto">
            <a:xfrm>
              <a:off x="1114" y="3535"/>
              <a:ext cx="456" cy="2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83" name="Freeform 311"/>
            <p:cNvSpPr>
              <a:spLocks/>
            </p:cNvSpPr>
            <p:nvPr/>
          </p:nvSpPr>
          <p:spPr bwMode="auto">
            <a:xfrm>
              <a:off x="224" y="2964"/>
              <a:ext cx="894" cy="798"/>
            </a:xfrm>
            <a:custGeom>
              <a:avLst/>
              <a:gdLst/>
              <a:ahLst/>
              <a:cxnLst>
                <a:cxn ang="0">
                  <a:pos x="0" y="798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22" y="570"/>
                </a:cxn>
                <a:cxn ang="0">
                  <a:pos x="888" y="570"/>
                </a:cxn>
                <a:cxn ang="0">
                  <a:pos x="894" y="798"/>
                </a:cxn>
                <a:cxn ang="0">
                  <a:pos x="0" y="798"/>
                </a:cxn>
              </a:cxnLst>
              <a:rect l="0" t="0" r="r" b="b"/>
              <a:pathLst>
                <a:path w="894" h="798">
                  <a:moveTo>
                    <a:pt x="0" y="798"/>
                  </a:moveTo>
                  <a:lnTo>
                    <a:pt x="0" y="0"/>
                  </a:lnTo>
                  <a:lnTo>
                    <a:pt x="217" y="0"/>
                  </a:lnTo>
                  <a:lnTo>
                    <a:pt x="222" y="570"/>
                  </a:lnTo>
                  <a:lnTo>
                    <a:pt x="888" y="570"/>
                  </a:lnTo>
                  <a:lnTo>
                    <a:pt x="894" y="798"/>
                  </a:lnTo>
                  <a:lnTo>
                    <a:pt x="0" y="798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585" name="Group 313"/>
            <p:cNvGrpSpPr>
              <a:grpSpLocks/>
            </p:cNvGrpSpPr>
            <p:nvPr/>
          </p:nvGrpSpPr>
          <p:grpSpPr bwMode="auto">
            <a:xfrm>
              <a:off x="723" y="3535"/>
              <a:ext cx="0" cy="225"/>
              <a:chOff x="954" y="2946"/>
              <a:chExt cx="0" cy="225"/>
            </a:xfrm>
          </p:grpSpPr>
          <p:sp>
            <p:nvSpPr>
              <p:cNvPr id="54586" name="Line 314"/>
              <p:cNvSpPr>
                <a:spLocks noChangeShapeType="1"/>
              </p:cNvSpPr>
              <p:nvPr/>
            </p:nvSpPr>
            <p:spPr bwMode="auto">
              <a:xfrm>
                <a:off x="954" y="2946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7" name="Line 315"/>
              <p:cNvSpPr>
                <a:spLocks noChangeShapeType="1"/>
              </p:cNvSpPr>
              <p:nvPr/>
            </p:nvSpPr>
            <p:spPr bwMode="auto">
              <a:xfrm>
                <a:off x="954" y="3117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8" name="Line 316"/>
              <p:cNvSpPr>
                <a:spLocks noChangeShapeType="1"/>
              </p:cNvSpPr>
              <p:nvPr/>
            </p:nvSpPr>
            <p:spPr bwMode="auto">
              <a:xfrm>
                <a:off x="954" y="3030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589" name="Group 317"/>
            <p:cNvGrpSpPr>
              <a:grpSpLocks/>
            </p:cNvGrpSpPr>
            <p:nvPr/>
          </p:nvGrpSpPr>
          <p:grpSpPr bwMode="auto">
            <a:xfrm>
              <a:off x="948" y="3529"/>
              <a:ext cx="0" cy="225"/>
              <a:chOff x="954" y="2946"/>
              <a:chExt cx="0" cy="225"/>
            </a:xfrm>
          </p:grpSpPr>
          <p:sp>
            <p:nvSpPr>
              <p:cNvPr id="54590" name="Line 318"/>
              <p:cNvSpPr>
                <a:spLocks noChangeShapeType="1"/>
              </p:cNvSpPr>
              <p:nvPr/>
            </p:nvSpPr>
            <p:spPr bwMode="auto">
              <a:xfrm>
                <a:off x="954" y="2946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91" name="Line 319"/>
              <p:cNvSpPr>
                <a:spLocks noChangeShapeType="1"/>
              </p:cNvSpPr>
              <p:nvPr/>
            </p:nvSpPr>
            <p:spPr bwMode="auto">
              <a:xfrm>
                <a:off x="954" y="3117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92" name="Line 320"/>
              <p:cNvSpPr>
                <a:spLocks noChangeShapeType="1"/>
              </p:cNvSpPr>
              <p:nvPr/>
            </p:nvSpPr>
            <p:spPr bwMode="auto">
              <a:xfrm>
                <a:off x="954" y="3030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593" name="Line 321"/>
            <p:cNvSpPr>
              <a:spLocks noChangeShapeType="1"/>
            </p:cNvSpPr>
            <p:nvPr/>
          </p:nvSpPr>
          <p:spPr bwMode="auto">
            <a:xfrm>
              <a:off x="834" y="3411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94" name="Line 322"/>
            <p:cNvSpPr>
              <a:spLocks noChangeShapeType="1"/>
            </p:cNvSpPr>
            <p:nvPr/>
          </p:nvSpPr>
          <p:spPr bwMode="auto">
            <a:xfrm>
              <a:off x="834" y="3699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95" name="Line 323"/>
            <p:cNvSpPr>
              <a:spLocks noChangeShapeType="1"/>
            </p:cNvSpPr>
            <p:nvPr/>
          </p:nvSpPr>
          <p:spPr bwMode="auto">
            <a:xfrm>
              <a:off x="834" y="3627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546" name="Group 274"/>
          <p:cNvGrpSpPr>
            <a:grpSpLocks/>
          </p:cNvGrpSpPr>
          <p:nvPr/>
        </p:nvGrpSpPr>
        <p:grpSpPr bwMode="auto">
          <a:xfrm>
            <a:off x="2968625" y="2955925"/>
            <a:ext cx="4614863" cy="1758950"/>
            <a:chOff x="1882" y="1862"/>
            <a:chExt cx="2907" cy="1108"/>
          </a:xfrm>
        </p:grpSpPr>
        <p:sp>
          <p:nvSpPr>
            <p:cNvPr id="54332" name="Oval 60"/>
            <p:cNvSpPr>
              <a:spLocks noChangeArrowheads="1"/>
            </p:cNvSpPr>
            <p:nvPr/>
          </p:nvSpPr>
          <p:spPr bwMode="auto">
            <a:xfrm>
              <a:off x="4723" y="1862"/>
              <a:ext cx="66" cy="66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85" name="Oval 213"/>
            <p:cNvSpPr>
              <a:spLocks noChangeArrowheads="1"/>
            </p:cNvSpPr>
            <p:nvPr/>
          </p:nvSpPr>
          <p:spPr bwMode="auto">
            <a:xfrm>
              <a:off x="1882" y="1878"/>
              <a:ext cx="66" cy="74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auto">
            <a:xfrm>
              <a:off x="1882" y="2908"/>
              <a:ext cx="66" cy="62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11" name="Group 339"/>
          <p:cNvGrpSpPr>
            <a:grpSpLocks/>
          </p:cNvGrpSpPr>
          <p:nvPr/>
        </p:nvGrpSpPr>
        <p:grpSpPr bwMode="auto">
          <a:xfrm>
            <a:off x="873125" y="1776413"/>
            <a:ext cx="2151063" cy="1262062"/>
            <a:chOff x="1060" y="510"/>
            <a:chExt cx="1355" cy="795"/>
          </a:xfrm>
        </p:grpSpPr>
        <p:sp>
          <p:nvSpPr>
            <p:cNvPr id="54599" name="Oval 327"/>
            <p:cNvSpPr>
              <a:spLocks noChangeArrowheads="1"/>
            </p:cNvSpPr>
            <p:nvPr/>
          </p:nvSpPr>
          <p:spPr bwMode="auto">
            <a:xfrm>
              <a:off x="1562" y="795"/>
              <a:ext cx="227" cy="2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2" name="Rectangle 330"/>
            <p:cNvSpPr>
              <a:spLocks noChangeArrowheads="1"/>
            </p:cNvSpPr>
            <p:nvPr/>
          </p:nvSpPr>
          <p:spPr bwMode="auto">
            <a:xfrm>
              <a:off x="1060" y="510"/>
              <a:ext cx="227" cy="7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3" name="Freeform 331"/>
            <p:cNvSpPr>
              <a:spLocks/>
            </p:cNvSpPr>
            <p:nvPr/>
          </p:nvSpPr>
          <p:spPr bwMode="auto">
            <a:xfrm>
              <a:off x="1286" y="510"/>
              <a:ext cx="1129" cy="7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5"/>
                </a:cxn>
                <a:cxn ang="0">
                  <a:pos x="672" y="795"/>
                </a:cxn>
                <a:cxn ang="0">
                  <a:pos x="1128" y="568"/>
                </a:cxn>
                <a:cxn ang="0">
                  <a:pos x="1129" y="0"/>
                </a:cxn>
                <a:cxn ang="0">
                  <a:pos x="0" y="0"/>
                </a:cxn>
              </a:cxnLst>
              <a:rect l="0" t="0" r="r" b="b"/>
              <a:pathLst>
                <a:path w="1129" h="795">
                  <a:moveTo>
                    <a:pt x="0" y="0"/>
                  </a:moveTo>
                  <a:lnTo>
                    <a:pt x="0" y="795"/>
                  </a:lnTo>
                  <a:lnTo>
                    <a:pt x="672" y="795"/>
                  </a:lnTo>
                  <a:lnTo>
                    <a:pt x="1128" y="568"/>
                  </a:lnTo>
                  <a:lnTo>
                    <a:pt x="11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4" name="Line 332"/>
            <p:cNvSpPr>
              <a:spLocks noChangeShapeType="1"/>
            </p:cNvSpPr>
            <p:nvPr/>
          </p:nvSpPr>
          <p:spPr bwMode="auto">
            <a:xfrm>
              <a:off x="1644" y="90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5" name="Line 333"/>
            <p:cNvSpPr>
              <a:spLocks noChangeShapeType="1"/>
            </p:cNvSpPr>
            <p:nvPr/>
          </p:nvSpPr>
          <p:spPr bwMode="auto">
            <a:xfrm rot="-5400000">
              <a:off x="1644" y="90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6" name="Line 334"/>
            <p:cNvSpPr>
              <a:spLocks noChangeShapeType="1"/>
            </p:cNvSpPr>
            <p:nvPr/>
          </p:nvSpPr>
          <p:spPr bwMode="auto">
            <a:xfrm>
              <a:off x="1737" y="909"/>
              <a:ext cx="1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7" name="Line 335"/>
            <p:cNvSpPr>
              <a:spLocks noChangeShapeType="1"/>
            </p:cNvSpPr>
            <p:nvPr/>
          </p:nvSpPr>
          <p:spPr bwMode="auto">
            <a:xfrm>
              <a:off x="1488" y="909"/>
              <a:ext cx="1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8" name="Line 336"/>
            <p:cNvSpPr>
              <a:spLocks noChangeShapeType="1"/>
            </p:cNvSpPr>
            <p:nvPr/>
          </p:nvSpPr>
          <p:spPr bwMode="auto">
            <a:xfrm>
              <a:off x="1677" y="966"/>
              <a:ext cx="0" cy="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09" name="Line 337"/>
            <p:cNvSpPr>
              <a:spLocks noChangeShapeType="1"/>
            </p:cNvSpPr>
            <p:nvPr/>
          </p:nvSpPr>
          <p:spPr bwMode="auto">
            <a:xfrm>
              <a:off x="1677" y="720"/>
              <a:ext cx="0" cy="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12" name="Rectangle 340"/>
          <p:cNvSpPr>
            <a:spLocks noChangeArrowheads="1"/>
          </p:cNvSpPr>
          <p:nvPr/>
        </p:nvSpPr>
        <p:spPr bwMode="auto">
          <a:xfrm>
            <a:off x="273993" y="603548"/>
            <a:ext cx="157767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4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628" name="Group 356"/>
          <p:cNvGrpSpPr>
            <a:grpSpLocks/>
          </p:cNvGrpSpPr>
          <p:nvPr/>
        </p:nvGrpSpPr>
        <p:grpSpPr bwMode="auto">
          <a:xfrm>
            <a:off x="6789738" y="1814513"/>
            <a:ext cx="571500" cy="571500"/>
            <a:chOff x="2543" y="3045"/>
            <a:chExt cx="360" cy="360"/>
          </a:xfrm>
        </p:grpSpPr>
        <p:sp>
          <p:nvSpPr>
            <p:cNvPr id="54614" name="Oval 342"/>
            <p:cNvSpPr>
              <a:spLocks noChangeArrowheads="1"/>
            </p:cNvSpPr>
            <p:nvPr/>
          </p:nvSpPr>
          <p:spPr bwMode="auto">
            <a:xfrm>
              <a:off x="2608" y="3155"/>
              <a:ext cx="227" cy="151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6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18" name="Line 346"/>
            <p:cNvSpPr>
              <a:spLocks noChangeShapeType="1"/>
            </p:cNvSpPr>
            <p:nvPr/>
          </p:nvSpPr>
          <p:spPr bwMode="auto">
            <a:xfrm flipV="1">
              <a:off x="2722" y="3045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19" name="Line 347"/>
            <p:cNvSpPr>
              <a:spLocks noChangeShapeType="1"/>
            </p:cNvSpPr>
            <p:nvPr/>
          </p:nvSpPr>
          <p:spPr bwMode="auto">
            <a:xfrm rot="18000000" flipV="1">
              <a:off x="2830" y="321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20" name="Line 348"/>
            <p:cNvSpPr>
              <a:spLocks noChangeShapeType="1"/>
            </p:cNvSpPr>
            <p:nvPr/>
          </p:nvSpPr>
          <p:spPr bwMode="auto">
            <a:xfrm rot="18000000" flipV="1">
              <a:off x="2722" y="3199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21" name="Line 349"/>
            <p:cNvSpPr>
              <a:spLocks noChangeShapeType="1"/>
            </p:cNvSpPr>
            <p:nvPr/>
          </p:nvSpPr>
          <p:spPr bwMode="auto">
            <a:xfrm flipV="1">
              <a:off x="2722" y="3199"/>
              <a:ext cx="0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22" name="Line 350"/>
            <p:cNvSpPr>
              <a:spLocks noChangeShapeType="1"/>
            </p:cNvSpPr>
            <p:nvPr/>
          </p:nvSpPr>
          <p:spPr bwMode="auto">
            <a:xfrm rot="18000000" flipV="1">
              <a:off x="2614" y="3093"/>
              <a:ext cx="1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626" name="Group 354"/>
            <p:cNvGrpSpPr>
              <a:grpSpLocks/>
            </p:cNvGrpSpPr>
            <p:nvPr/>
          </p:nvGrpSpPr>
          <p:grpSpPr bwMode="auto">
            <a:xfrm rot="-3600000">
              <a:off x="2543" y="3164"/>
              <a:ext cx="360" cy="121"/>
              <a:chOff x="2201" y="3506"/>
              <a:chExt cx="360" cy="121"/>
            </a:xfrm>
          </p:grpSpPr>
          <p:sp>
            <p:nvSpPr>
              <p:cNvPr id="54623" name="Line 351"/>
              <p:cNvSpPr>
                <a:spLocks noChangeShapeType="1"/>
              </p:cNvSpPr>
              <p:nvPr/>
            </p:nvSpPr>
            <p:spPr bwMode="auto">
              <a:xfrm rot="18000000" flipV="1">
                <a:off x="2488" y="3555"/>
                <a:ext cx="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24" name="Line 352"/>
              <p:cNvSpPr>
                <a:spLocks noChangeShapeType="1"/>
              </p:cNvSpPr>
              <p:nvPr/>
            </p:nvSpPr>
            <p:spPr bwMode="auto">
              <a:xfrm rot="18000000" flipV="1">
                <a:off x="2380" y="3541"/>
                <a:ext cx="0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25" name="Line 353"/>
              <p:cNvSpPr>
                <a:spLocks noChangeShapeType="1"/>
              </p:cNvSpPr>
              <p:nvPr/>
            </p:nvSpPr>
            <p:spPr bwMode="auto">
              <a:xfrm rot="18000000" flipV="1">
                <a:off x="2272" y="3435"/>
                <a:ext cx="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627" name="Line 355"/>
            <p:cNvSpPr>
              <a:spLocks noChangeShapeType="1"/>
            </p:cNvSpPr>
            <p:nvPr/>
          </p:nvSpPr>
          <p:spPr bwMode="auto">
            <a:xfrm>
              <a:off x="2721" y="3270"/>
              <a:ext cx="0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68" name="Text Box 396"/>
          <p:cNvSpPr txBox="1">
            <a:spLocks noChangeArrowheads="1"/>
          </p:cNvSpPr>
          <p:nvPr/>
        </p:nvSpPr>
        <p:spPr bwMode="auto">
          <a:xfrm>
            <a:off x="4414838" y="4100513"/>
            <a:ext cx="122661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Reverse</a:t>
            </a:r>
          </a:p>
        </p:txBody>
      </p:sp>
      <p:sp>
        <p:nvSpPr>
          <p:cNvPr id="54669" name="Oval 397"/>
          <p:cNvSpPr>
            <a:spLocks noChangeArrowheads="1"/>
          </p:cNvSpPr>
          <p:nvPr/>
        </p:nvSpPr>
        <p:spPr bwMode="auto">
          <a:xfrm>
            <a:off x="2943225" y="4975225"/>
            <a:ext cx="104775" cy="104775"/>
          </a:xfrm>
          <a:prstGeom prst="ellipse">
            <a:avLst/>
          </a:prstGeom>
          <a:solidFill>
            <a:srgbClr val="CCFFCC"/>
          </a:solidFill>
          <a:ln w="1905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70" name="Group 398"/>
          <p:cNvGrpSpPr>
            <a:grpSpLocks/>
          </p:cNvGrpSpPr>
          <p:nvPr/>
        </p:nvGrpSpPr>
        <p:grpSpPr bwMode="auto">
          <a:xfrm>
            <a:off x="5099050" y="3703638"/>
            <a:ext cx="3860800" cy="2963862"/>
            <a:chOff x="1684" y="3877"/>
            <a:chExt cx="2432" cy="1867"/>
          </a:xfrm>
        </p:grpSpPr>
        <p:grpSp>
          <p:nvGrpSpPr>
            <p:cNvPr id="54642" name="Group 370"/>
            <p:cNvGrpSpPr>
              <a:grpSpLocks/>
            </p:cNvGrpSpPr>
            <p:nvPr/>
          </p:nvGrpSpPr>
          <p:grpSpPr bwMode="auto">
            <a:xfrm>
              <a:off x="1826" y="3877"/>
              <a:ext cx="2045" cy="1663"/>
              <a:chOff x="2321" y="1809"/>
              <a:chExt cx="2045" cy="1663"/>
            </a:xfrm>
          </p:grpSpPr>
          <p:sp>
            <p:nvSpPr>
              <p:cNvPr id="54643" name="Line 371"/>
              <p:cNvSpPr>
                <a:spLocks noChangeShapeType="1"/>
              </p:cNvSpPr>
              <p:nvPr/>
            </p:nvSpPr>
            <p:spPr bwMode="auto">
              <a:xfrm rot="9000000" flipH="1">
                <a:off x="2321" y="2151"/>
                <a:ext cx="1360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4" name="Line 372"/>
              <p:cNvSpPr>
                <a:spLocks noChangeShapeType="1"/>
              </p:cNvSpPr>
              <p:nvPr/>
            </p:nvSpPr>
            <p:spPr bwMode="auto">
              <a:xfrm rot="-10800000" flipH="1" flipV="1">
                <a:off x="3595" y="1809"/>
                <a:ext cx="0" cy="793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5" name="Line 373"/>
              <p:cNvSpPr>
                <a:spLocks noChangeShapeType="1"/>
              </p:cNvSpPr>
              <p:nvPr/>
            </p:nvSpPr>
            <p:spPr bwMode="auto">
              <a:xfrm rot="12600000" flipH="1">
                <a:off x="3540" y="2013"/>
                <a:ext cx="793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6" name="Line 374"/>
              <p:cNvSpPr>
                <a:spLocks noChangeShapeType="1"/>
              </p:cNvSpPr>
              <p:nvPr/>
            </p:nvSpPr>
            <p:spPr bwMode="auto">
              <a:xfrm rot="9000000" flipH="1">
                <a:off x="2321" y="2937"/>
                <a:ext cx="1360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7" name="Line 375"/>
              <p:cNvSpPr>
                <a:spLocks noChangeShapeType="1"/>
              </p:cNvSpPr>
              <p:nvPr/>
            </p:nvSpPr>
            <p:spPr bwMode="auto">
              <a:xfrm rot="-10800000" flipH="1" flipV="1">
                <a:off x="2405" y="2493"/>
                <a:ext cx="0" cy="793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8" name="Line 376"/>
              <p:cNvSpPr>
                <a:spLocks noChangeShapeType="1"/>
              </p:cNvSpPr>
              <p:nvPr/>
            </p:nvSpPr>
            <p:spPr bwMode="auto">
              <a:xfrm rot="12600000" flipH="1">
                <a:off x="3540" y="2793"/>
                <a:ext cx="793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9" name="Line 377"/>
              <p:cNvSpPr>
                <a:spLocks noChangeShapeType="1"/>
              </p:cNvSpPr>
              <p:nvPr/>
            </p:nvSpPr>
            <p:spPr bwMode="auto">
              <a:xfrm rot="-10800000" flipH="1" flipV="1">
                <a:off x="4273" y="2199"/>
                <a:ext cx="0" cy="793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0" name="Line 378"/>
              <p:cNvSpPr>
                <a:spLocks noChangeShapeType="1"/>
              </p:cNvSpPr>
              <p:nvPr/>
            </p:nvSpPr>
            <p:spPr bwMode="auto">
              <a:xfrm rot="9000000" flipH="1">
                <a:off x="2990" y="3324"/>
                <a:ext cx="1376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1" name="Line 379"/>
              <p:cNvSpPr>
                <a:spLocks noChangeShapeType="1"/>
              </p:cNvSpPr>
              <p:nvPr/>
            </p:nvSpPr>
            <p:spPr bwMode="auto">
              <a:xfrm rot="12600000" flipH="1">
                <a:off x="2352" y="3471"/>
                <a:ext cx="793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652" name="Group 380"/>
            <p:cNvGrpSpPr>
              <a:grpSpLocks/>
            </p:cNvGrpSpPr>
            <p:nvPr/>
          </p:nvGrpSpPr>
          <p:grpSpPr bwMode="auto">
            <a:xfrm>
              <a:off x="1909" y="4436"/>
              <a:ext cx="1881" cy="1308"/>
              <a:chOff x="3508" y="2884"/>
              <a:chExt cx="1881" cy="1308"/>
            </a:xfrm>
          </p:grpSpPr>
          <p:sp>
            <p:nvSpPr>
              <p:cNvPr id="54653" name="Freeform 381"/>
              <p:cNvSpPr>
                <a:spLocks/>
              </p:cNvSpPr>
              <p:nvPr/>
            </p:nvSpPr>
            <p:spPr bwMode="auto">
              <a:xfrm>
                <a:off x="3508" y="3208"/>
                <a:ext cx="1881" cy="984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789" y="126"/>
                  </a:cxn>
                  <a:cxn ang="0">
                    <a:pos x="1383" y="0"/>
                  </a:cxn>
                  <a:cxn ang="0">
                    <a:pos x="1881" y="288"/>
                  </a:cxn>
                  <a:cxn ang="0">
                    <a:pos x="672" y="984"/>
                  </a:cxn>
                  <a:cxn ang="0">
                    <a:pos x="0" y="588"/>
                  </a:cxn>
                </a:cxnLst>
                <a:rect l="0" t="0" r="r" b="b"/>
                <a:pathLst>
                  <a:path w="1881" h="984">
                    <a:moveTo>
                      <a:pt x="0" y="588"/>
                    </a:moveTo>
                    <a:lnTo>
                      <a:pt x="789" y="126"/>
                    </a:lnTo>
                    <a:lnTo>
                      <a:pt x="1383" y="0"/>
                    </a:lnTo>
                    <a:lnTo>
                      <a:pt x="1881" y="288"/>
                    </a:lnTo>
                    <a:lnTo>
                      <a:pt x="672" y="984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99FF99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4" name="Freeform 382"/>
              <p:cNvSpPr>
                <a:spLocks/>
              </p:cNvSpPr>
              <p:nvPr/>
            </p:nvSpPr>
            <p:spPr bwMode="auto">
              <a:xfrm rot="10800000" flipH="1">
                <a:off x="4884" y="2975"/>
                <a:ext cx="503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6" y="288"/>
                  </a:cxn>
                  <a:cxn ang="0">
                    <a:pos x="503" y="0"/>
                  </a:cxn>
                  <a:cxn ang="0">
                    <a:pos x="503" y="237"/>
                  </a:cxn>
                  <a:cxn ang="0">
                    <a:pos x="0" y="528"/>
                  </a:cxn>
                </a:cxnLst>
                <a:rect l="0" t="0" r="r" b="b"/>
                <a:pathLst>
                  <a:path w="503" h="528">
                    <a:moveTo>
                      <a:pt x="0" y="528"/>
                    </a:moveTo>
                    <a:lnTo>
                      <a:pt x="6" y="288"/>
                    </a:lnTo>
                    <a:lnTo>
                      <a:pt x="503" y="0"/>
                    </a:lnTo>
                    <a:lnTo>
                      <a:pt x="503" y="237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CC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5" name="Freeform 383"/>
              <p:cNvSpPr>
                <a:spLocks/>
              </p:cNvSpPr>
              <p:nvPr/>
            </p:nvSpPr>
            <p:spPr bwMode="auto">
              <a:xfrm rot="10800000" flipH="1">
                <a:off x="4297" y="2963"/>
                <a:ext cx="594" cy="3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6"/>
                  </a:cxn>
                  <a:cxn ang="0">
                    <a:pos x="594" y="378"/>
                  </a:cxn>
                  <a:cxn ang="0">
                    <a:pos x="594" y="132"/>
                  </a:cxn>
                  <a:cxn ang="0">
                    <a:pos x="0" y="0"/>
                  </a:cxn>
                </a:cxnLst>
                <a:rect l="0" t="0" r="r" b="b"/>
                <a:pathLst>
                  <a:path w="594" h="378">
                    <a:moveTo>
                      <a:pt x="0" y="0"/>
                    </a:moveTo>
                    <a:lnTo>
                      <a:pt x="0" y="246"/>
                    </a:lnTo>
                    <a:lnTo>
                      <a:pt x="594" y="378"/>
                    </a:lnTo>
                    <a:lnTo>
                      <a:pt x="594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6" name="Freeform 384"/>
              <p:cNvSpPr>
                <a:spLocks/>
              </p:cNvSpPr>
              <p:nvPr/>
            </p:nvSpPr>
            <p:spPr bwMode="auto">
              <a:xfrm>
                <a:off x="3508" y="2884"/>
                <a:ext cx="788" cy="904"/>
              </a:xfrm>
              <a:custGeom>
                <a:avLst/>
                <a:gdLst/>
                <a:ahLst/>
                <a:cxnLst>
                  <a:cxn ang="0">
                    <a:pos x="788" y="452"/>
                  </a:cxn>
                  <a:cxn ang="0">
                    <a:pos x="0" y="904"/>
                  </a:cxn>
                  <a:cxn ang="0">
                    <a:pos x="0" y="120"/>
                  </a:cxn>
                  <a:cxn ang="0">
                    <a:pos x="204" y="0"/>
                  </a:cxn>
                  <a:cxn ang="0">
                    <a:pos x="204" y="540"/>
                  </a:cxn>
                  <a:cxn ang="0">
                    <a:pos x="788" y="212"/>
                  </a:cxn>
                  <a:cxn ang="0">
                    <a:pos x="788" y="452"/>
                  </a:cxn>
                </a:cxnLst>
                <a:rect l="0" t="0" r="r" b="b"/>
                <a:pathLst>
                  <a:path w="788" h="904">
                    <a:moveTo>
                      <a:pt x="788" y="452"/>
                    </a:moveTo>
                    <a:lnTo>
                      <a:pt x="0" y="904"/>
                    </a:lnTo>
                    <a:lnTo>
                      <a:pt x="0" y="120"/>
                    </a:lnTo>
                    <a:lnTo>
                      <a:pt x="204" y="0"/>
                    </a:lnTo>
                    <a:lnTo>
                      <a:pt x="204" y="540"/>
                    </a:lnTo>
                    <a:lnTo>
                      <a:pt x="788" y="212"/>
                    </a:lnTo>
                    <a:lnTo>
                      <a:pt x="788" y="452"/>
                    </a:lnTo>
                    <a:close/>
                  </a:path>
                </a:pathLst>
              </a:custGeom>
              <a:solidFill>
                <a:srgbClr val="CCEC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7" name="Freeform 385"/>
              <p:cNvSpPr>
                <a:spLocks/>
              </p:cNvSpPr>
              <p:nvPr/>
            </p:nvSpPr>
            <p:spPr bwMode="auto">
              <a:xfrm>
                <a:off x="3712" y="2890"/>
                <a:ext cx="468" cy="5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8" y="270"/>
                  </a:cxn>
                  <a:cxn ang="0">
                    <a:pos x="0" y="540"/>
                  </a:cxn>
                  <a:cxn ang="0">
                    <a:pos x="0" y="0"/>
                  </a:cxn>
                </a:cxnLst>
                <a:rect l="0" t="0" r="r" b="b"/>
                <a:pathLst>
                  <a:path w="468" h="540">
                    <a:moveTo>
                      <a:pt x="0" y="0"/>
                    </a:moveTo>
                    <a:lnTo>
                      <a:pt x="468" y="270"/>
                    </a:lnTo>
                    <a:lnTo>
                      <a:pt x="0" y="5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658" name="Group 386"/>
            <p:cNvGrpSpPr>
              <a:grpSpLocks/>
            </p:cNvGrpSpPr>
            <p:nvPr/>
          </p:nvGrpSpPr>
          <p:grpSpPr bwMode="auto">
            <a:xfrm>
              <a:off x="1684" y="4289"/>
              <a:ext cx="2432" cy="1184"/>
              <a:chOff x="3283" y="2737"/>
              <a:chExt cx="2432" cy="1184"/>
            </a:xfrm>
          </p:grpSpPr>
          <p:sp>
            <p:nvSpPr>
              <p:cNvPr id="54659" name="Line 387"/>
              <p:cNvSpPr>
                <a:spLocks noChangeShapeType="1"/>
              </p:cNvSpPr>
              <p:nvPr/>
            </p:nvSpPr>
            <p:spPr bwMode="auto">
              <a:xfrm rot="10800000" flipH="1">
                <a:off x="3283" y="3040"/>
                <a:ext cx="1524" cy="88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med" len="lg"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60" name="Line 388"/>
              <p:cNvSpPr>
                <a:spLocks noChangeShapeType="1"/>
              </p:cNvSpPr>
              <p:nvPr/>
            </p:nvSpPr>
            <p:spPr bwMode="auto">
              <a:xfrm rot="-10800000" flipH="1" flipV="1">
                <a:off x="4544" y="3021"/>
                <a:ext cx="1171" cy="67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61" name="Line 389"/>
              <p:cNvSpPr>
                <a:spLocks noChangeShapeType="1"/>
              </p:cNvSpPr>
              <p:nvPr/>
            </p:nvSpPr>
            <p:spPr bwMode="auto">
              <a:xfrm rot="-21600000" flipH="1" flipV="1">
                <a:off x="4697" y="2737"/>
                <a:ext cx="1" cy="67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667" name="Oval 395"/>
            <p:cNvSpPr>
              <a:spLocks noChangeArrowheads="1"/>
            </p:cNvSpPr>
            <p:nvPr/>
          </p:nvSpPr>
          <p:spPr bwMode="auto">
            <a:xfrm rot="10800000" flipH="1">
              <a:off x="3064" y="4621"/>
              <a:ext cx="66" cy="66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629" name="Group 357"/>
            <p:cNvGrpSpPr>
              <a:grpSpLocks/>
            </p:cNvGrpSpPr>
            <p:nvPr/>
          </p:nvGrpSpPr>
          <p:grpSpPr bwMode="auto">
            <a:xfrm>
              <a:off x="2637" y="5055"/>
              <a:ext cx="360" cy="360"/>
              <a:chOff x="2543" y="3045"/>
              <a:chExt cx="360" cy="360"/>
            </a:xfrm>
          </p:grpSpPr>
          <p:sp>
            <p:nvSpPr>
              <p:cNvPr id="54630" name="Oval 358"/>
              <p:cNvSpPr>
                <a:spLocks noChangeArrowheads="1"/>
              </p:cNvSpPr>
              <p:nvPr/>
            </p:nvSpPr>
            <p:spPr bwMode="auto">
              <a:xfrm>
                <a:off x="2608" y="3155"/>
                <a:ext cx="227" cy="151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6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1" name="Line 359"/>
              <p:cNvSpPr>
                <a:spLocks noChangeShapeType="1"/>
              </p:cNvSpPr>
              <p:nvPr/>
            </p:nvSpPr>
            <p:spPr bwMode="auto">
              <a:xfrm flipV="1">
                <a:off x="2722" y="3045"/>
                <a:ext cx="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2" name="Line 360"/>
              <p:cNvSpPr>
                <a:spLocks noChangeShapeType="1"/>
              </p:cNvSpPr>
              <p:nvPr/>
            </p:nvSpPr>
            <p:spPr bwMode="auto">
              <a:xfrm rot="18000000" flipV="1">
                <a:off x="2830" y="3213"/>
                <a:ext cx="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3" name="Line 361"/>
              <p:cNvSpPr>
                <a:spLocks noChangeShapeType="1"/>
              </p:cNvSpPr>
              <p:nvPr/>
            </p:nvSpPr>
            <p:spPr bwMode="auto">
              <a:xfrm rot="18000000" flipV="1">
                <a:off x="2722" y="3199"/>
                <a:ext cx="0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4" name="Line 362"/>
              <p:cNvSpPr>
                <a:spLocks noChangeShapeType="1"/>
              </p:cNvSpPr>
              <p:nvPr/>
            </p:nvSpPr>
            <p:spPr bwMode="auto">
              <a:xfrm flipV="1">
                <a:off x="2722" y="3199"/>
                <a:ext cx="0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5" name="Line 363"/>
              <p:cNvSpPr>
                <a:spLocks noChangeShapeType="1"/>
              </p:cNvSpPr>
              <p:nvPr/>
            </p:nvSpPr>
            <p:spPr bwMode="auto">
              <a:xfrm rot="18000000" flipV="1">
                <a:off x="2614" y="3093"/>
                <a:ext cx="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36" name="Group 364"/>
              <p:cNvGrpSpPr>
                <a:grpSpLocks/>
              </p:cNvGrpSpPr>
              <p:nvPr/>
            </p:nvGrpSpPr>
            <p:grpSpPr bwMode="auto">
              <a:xfrm rot="-3600000">
                <a:off x="2543" y="3164"/>
                <a:ext cx="360" cy="121"/>
                <a:chOff x="2201" y="3506"/>
                <a:chExt cx="360" cy="121"/>
              </a:xfrm>
            </p:grpSpPr>
            <p:sp>
              <p:nvSpPr>
                <p:cNvPr id="54637" name="Line 365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2488" y="3555"/>
                  <a:ext cx="1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8" name="Line 366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2380" y="3541"/>
                  <a:ext cx="0" cy="5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9" name="Line 367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2272" y="3435"/>
                  <a:ext cx="1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640" name="Line 368"/>
              <p:cNvSpPr>
                <a:spLocks noChangeShapeType="1"/>
              </p:cNvSpPr>
              <p:nvPr/>
            </p:nvSpPr>
            <p:spPr bwMode="auto">
              <a:xfrm>
                <a:off x="2721" y="3270"/>
                <a:ext cx="0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02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26" grpId="0" animBg="1"/>
      <p:bldP spid="54401" grpId="0" animBg="1"/>
      <p:bldP spid="54411" grpId="0" animBg="1"/>
      <p:bldP spid="54438" grpId="0" animBg="1"/>
      <p:bldP spid="54496" grpId="0" autoUpdateAnimBg="0"/>
      <p:bldP spid="54578" grpId="0" animBg="1"/>
      <p:bldP spid="54370" grpId="0" animBg="1"/>
      <p:bldP spid="54365" grpId="0" animBg="1"/>
      <p:bldP spid="54373" grpId="0" animBg="1"/>
      <p:bldP spid="54668" grpId="0"/>
      <p:bldP spid="546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9" name="Line 157"/>
          <p:cNvSpPr>
            <a:spLocks noChangeShapeType="1"/>
          </p:cNvSpPr>
          <p:nvPr/>
        </p:nvSpPr>
        <p:spPr bwMode="auto">
          <a:xfrm>
            <a:off x="5135563" y="3470275"/>
            <a:ext cx="0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10" name="Line 158"/>
          <p:cNvSpPr>
            <a:spLocks noChangeShapeType="1"/>
          </p:cNvSpPr>
          <p:nvPr/>
        </p:nvSpPr>
        <p:spPr bwMode="auto">
          <a:xfrm rot="-3600000">
            <a:off x="5915025" y="4803775"/>
            <a:ext cx="12700" cy="18161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11" name="Line 159"/>
          <p:cNvSpPr>
            <a:spLocks noChangeShapeType="1"/>
          </p:cNvSpPr>
          <p:nvPr/>
        </p:nvSpPr>
        <p:spPr bwMode="auto">
          <a:xfrm rot="-3600000">
            <a:off x="5919788" y="3021013"/>
            <a:ext cx="6350" cy="18161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12" name="Line 160"/>
          <p:cNvSpPr>
            <a:spLocks noChangeShapeType="1"/>
          </p:cNvSpPr>
          <p:nvPr/>
        </p:nvSpPr>
        <p:spPr bwMode="auto">
          <a:xfrm flipH="1">
            <a:off x="6713538" y="4371975"/>
            <a:ext cx="0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 flipH="1">
            <a:off x="7188200" y="4387850"/>
            <a:ext cx="0" cy="178117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>
            <a:off x="8750300" y="3479800"/>
            <a:ext cx="0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rot="3600000" flipH="1">
            <a:off x="7965282" y="4822031"/>
            <a:ext cx="1588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rot="3600000" flipH="1">
            <a:off x="7965282" y="3039269"/>
            <a:ext cx="1587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Line 61"/>
          <p:cNvSpPr>
            <a:spLocks noChangeShapeType="1"/>
          </p:cNvSpPr>
          <p:nvPr/>
        </p:nvSpPr>
        <p:spPr bwMode="auto">
          <a:xfrm rot="3600000" flipV="1">
            <a:off x="7738269" y="2528094"/>
            <a:ext cx="1587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Line 62"/>
          <p:cNvSpPr>
            <a:spLocks noChangeShapeType="1"/>
          </p:cNvSpPr>
          <p:nvPr/>
        </p:nvSpPr>
        <p:spPr bwMode="auto">
          <a:xfrm rot="-3600000" flipH="1" flipV="1">
            <a:off x="6167438" y="2519363"/>
            <a:ext cx="14287" cy="1824037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rot="3600000" flipV="1">
            <a:off x="6166644" y="1632744"/>
            <a:ext cx="1587" cy="18002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rot="-3600000" flipH="1" flipV="1">
            <a:off x="7720013" y="1624013"/>
            <a:ext cx="14287" cy="1824037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39" name="Freeform 87"/>
          <p:cNvSpPr>
            <a:spLocks/>
          </p:cNvSpPr>
          <p:nvPr/>
        </p:nvSpPr>
        <p:spPr bwMode="auto">
          <a:xfrm rot="14400000" flipH="1">
            <a:off x="7331075" y="2663825"/>
            <a:ext cx="809625" cy="5556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60" y="308"/>
              </a:cxn>
              <a:cxn ang="0">
                <a:pos x="148" y="340"/>
              </a:cxn>
              <a:cxn ang="0">
                <a:pos x="219" y="350"/>
              </a:cxn>
              <a:cxn ang="0">
                <a:pos x="300" y="340"/>
              </a:cxn>
              <a:cxn ang="0">
                <a:pos x="368" y="312"/>
              </a:cxn>
              <a:cxn ang="0">
                <a:pos x="428" y="260"/>
              </a:cxn>
              <a:cxn ang="0">
                <a:pos x="472" y="192"/>
              </a:cxn>
              <a:cxn ang="0">
                <a:pos x="504" y="92"/>
              </a:cxn>
              <a:cxn ang="0">
                <a:pos x="508" y="0"/>
              </a:cxn>
            </a:cxnLst>
            <a:rect l="0" t="0" r="r" b="b"/>
            <a:pathLst>
              <a:path w="510" h="350">
                <a:moveTo>
                  <a:pt x="0" y="276"/>
                </a:moveTo>
                <a:cubicBezTo>
                  <a:pt x="17" y="286"/>
                  <a:pt x="35" y="297"/>
                  <a:pt x="60" y="308"/>
                </a:cubicBezTo>
                <a:cubicBezTo>
                  <a:pt x="85" y="319"/>
                  <a:pt x="122" y="333"/>
                  <a:pt x="148" y="340"/>
                </a:cubicBezTo>
                <a:cubicBezTo>
                  <a:pt x="174" y="347"/>
                  <a:pt x="194" y="350"/>
                  <a:pt x="219" y="350"/>
                </a:cubicBezTo>
                <a:cubicBezTo>
                  <a:pt x="244" y="350"/>
                  <a:pt x="275" y="346"/>
                  <a:pt x="300" y="340"/>
                </a:cubicBezTo>
                <a:cubicBezTo>
                  <a:pt x="325" y="334"/>
                  <a:pt x="347" y="325"/>
                  <a:pt x="368" y="312"/>
                </a:cubicBezTo>
                <a:cubicBezTo>
                  <a:pt x="389" y="299"/>
                  <a:pt x="411" y="280"/>
                  <a:pt x="428" y="260"/>
                </a:cubicBezTo>
                <a:cubicBezTo>
                  <a:pt x="445" y="240"/>
                  <a:pt x="459" y="220"/>
                  <a:pt x="472" y="192"/>
                </a:cubicBezTo>
                <a:cubicBezTo>
                  <a:pt x="485" y="164"/>
                  <a:pt x="498" y="124"/>
                  <a:pt x="504" y="92"/>
                </a:cubicBezTo>
                <a:cubicBezTo>
                  <a:pt x="510" y="60"/>
                  <a:pt x="509" y="30"/>
                  <a:pt x="508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40" name="Freeform 88"/>
          <p:cNvSpPr>
            <a:spLocks/>
          </p:cNvSpPr>
          <p:nvPr/>
        </p:nvSpPr>
        <p:spPr bwMode="auto">
          <a:xfrm rot="14400000" flipH="1">
            <a:off x="5754688" y="2700338"/>
            <a:ext cx="747712" cy="557212"/>
          </a:xfrm>
          <a:custGeom>
            <a:avLst/>
            <a:gdLst/>
            <a:ahLst/>
            <a:cxnLst>
              <a:cxn ang="0">
                <a:pos x="471" y="52"/>
              </a:cxn>
              <a:cxn ang="0">
                <a:pos x="384" y="16"/>
              </a:cxn>
              <a:cxn ang="0">
                <a:pos x="290" y="1"/>
              </a:cxn>
              <a:cxn ang="0">
                <a:pos x="209" y="11"/>
              </a:cxn>
              <a:cxn ang="0">
                <a:pos x="141" y="39"/>
              </a:cxn>
              <a:cxn ang="0">
                <a:pos x="81" y="91"/>
              </a:cxn>
              <a:cxn ang="0">
                <a:pos x="37" y="159"/>
              </a:cxn>
              <a:cxn ang="0">
                <a:pos x="6" y="259"/>
              </a:cxn>
              <a:cxn ang="0">
                <a:pos x="2" y="351"/>
              </a:cxn>
            </a:cxnLst>
            <a:rect l="0" t="0" r="r" b="b"/>
            <a:pathLst>
              <a:path w="471" h="351">
                <a:moveTo>
                  <a:pt x="471" y="52"/>
                </a:moveTo>
                <a:cubicBezTo>
                  <a:pt x="457" y="46"/>
                  <a:pt x="414" y="24"/>
                  <a:pt x="384" y="16"/>
                </a:cubicBezTo>
                <a:cubicBezTo>
                  <a:pt x="354" y="8"/>
                  <a:pt x="319" y="2"/>
                  <a:pt x="290" y="1"/>
                </a:cubicBezTo>
                <a:cubicBezTo>
                  <a:pt x="261" y="0"/>
                  <a:pt x="234" y="5"/>
                  <a:pt x="209" y="11"/>
                </a:cubicBezTo>
                <a:cubicBezTo>
                  <a:pt x="184" y="17"/>
                  <a:pt x="162" y="26"/>
                  <a:pt x="141" y="39"/>
                </a:cubicBezTo>
                <a:cubicBezTo>
                  <a:pt x="120" y="52"/>
                  <a:pt x="98" y="71"/>
                  <a:pt x="81" y="91"/>
                </a:cubicBezTo>
                <a:cubicBezTo>
                  <a:pt x="64" y="111"/>
                  <a:pt x="50" y="131"/>
                  <a:pt x="37" y="159"/>
                </a:cubicBezTo>
                <a:cubicBezTo>
                  <a:pt x="24" y="187"/>
                  <a:pt x="11" y="227"/>
                  <a:pt x="6" y="259"/>
                </a:cubicBezTo>
                <a:cubicBezTo>
                  <a:pt x="0" y="291"/>
                  <a:pt x="1" y="321"/>
                  <a:pt x="2" y="35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24" name="Freeform 72"/>
          <p:cNvSpPr>
            <a:spLocks/>
          </p:cNvSpPr>
          <p:nvPr/>
        </p:nvSpPr>
        <p:spPr bwMode="auto">
          <a:xfrm flipH="1">
            <a:off x="7188200" y="5251450"/>
            <a:ext cx="809625" cy="5556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60" y="308"/>
              </a:cxn>
              <a:cxn ang="0">
                <a:pos x="148" y="340"/>
              </a:cxn>
              <a:cxn ang="0">
                <a:pos x="219" y="350"/>
              </a:cxn>
              <a:cxn ang="0">
                <a:pos x="300" y="340"/>
              </a:cxn>
              <a:cxn ang="0">
                <a:pos x="368" y="312"/>
              </a:cxn>
              <a:cxn ang="0">
                <a:pos x="428" y="260"/>
              </a:cxn>
              <a:cxn ang="0">
                <a:pos x="472" y="192"/>
              </a:cxn>
              <a:cxn ang="0">
                <a:pos x="504" y="92"/>
              </a:cxn>
              <a:cxn ang="0">
                <a:pos x="508" y="0"/>
              </a:cxn>
            </a:cxnLst>
            <a:rect l="0" t="0" r="r" b="b"/>
            <a:pathLst>
              <a:path w="510" h="350">
                <a:moveTo>
                  <a:pt x="0" y="276"/>
                </a:moveTo>
                <a:cubicBezTo>
                  <a:pt x="17" y="286"/>
                  <a:pt x="35" y="297"/>
                  <a:pt x="60" y="308"/>
                </a:cubicBezTo>
                <a:cubicBezTo>
                  <a:pt x="85" y="319"/>
                  <a:pt x="122" y="333"/>
                  <a:pt x="148" y="340"/>
                </a:cubicBezTo>
                <a:cubicBezTo>
                  <a:pt x="174" y="347"/>
                  <a:pt x="194" y="350"/>
                  <a:pt x="219" y="350"/>
                </a:cubicBezTo>
                <a:cubicBezTo>
                  <a:pt x="244" y="350"/>
                  <a:pt x="275" y="346"/>
                  <a:pt x="300" y="340"/>
                </a:cubicBezTo>
                <a:cubicBezTo>
                  <a:pt x="325" y="334"/>
                  <a:pt x="347" y="325"/>
                  <a:pt x="368" y="312"/>
                </a:cubicBezTo>
                <a:cubicBezTo>
                  <a:pt x="389" y="299"/>
                  <a:pt x="411" y="280"/>
                  <a:pt x="428" y="260"/>
                </a:cubicBezTo>
                <a:cubicBezTo>
                  <a:pt x="445" y="240"/>
                  <a:pt x="459" y="220"/>
                  <a:pt x="472" y="192"/>
                </a:cubicBezTo>
                <a:cubicBezTo>
                  <a:pt x="485" y="164"/>
                  <a:pt x="498" y="124"/>
                  <a:pt x="504" y="92"/>
                </a:cubicBezTo>
                <a:cubicBezTo>
                  <a:pt x="510" y="60"/>
                  <a:pt x="509" y="30"/>
                  <a:pt x="508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25" name="Freeform 73"/>
          <p:cNvSpPr>
            <a:spLocks/>
          </p:cNvSpPr>
          <p:nvPr/>
        </p:nvSpPr>
        <p:spPr bwMode="auto">
          <a:xfrm flipH="1">
            <a:off x="7988300" y="3838575"/>
            <a:ext cx="747713" cy="557213"/>
          </a:xfrm>
          <a:custGeom>
            <a:avLst/>
            <a:gdLst/>
            <a:ahLst/>
            <a:cxnLst>
              <a:cxn ang="0">
                <a:pos x="471" y="52"/>
              </a:cxn>
              <a:cxn ang="0">
                <a:pos x="384" y="16"/>
              </a:cxn>
              <a:cxn ang="0">
                <a:pos x="290" y="1"/>
              </a:cxn>
              <a:cxn ang="0">
                <a:pos x="209" y="11"/>
              </a:cxn>
              <a:cxn ang="0">
                <a:pos x="141" y="39"/>
              </a:cxn>
              <a:cxn ang="0">
                <a:pos x="81" y="91"/>
              </a:cxn>
              <a:cxn ang="0">
                <a:pos x="37" y="159"/>
              </a:cxn>
              <a:cxn ang="0">
                <a:pos x="6" y="259"/>
              </a:cxn>
              <a:cxn ang="0">
                <a:pos x="2" y="351"/>
              </a:cxn>
            </a:cxnLst>
            <a:rect l="0" t="0" r="r" b="b"/>
            <a:pathLst>
              <a:path w="471" h="351">
                <a:moveTo>
                  <a:pt x="471" y="52"/>
                </a:moveTo>
                <a:cubicBezTo>
                  <a:pt x="457" y="46"/>
                  <a:pt x="414" y="24"/>
                  <a:pt x="384" y="16"/>
                </a:cubicBezTo>
                <a:cubicBezTo>
                  <a:pt x="354" y="8"/>
                  <a:pt x="319" y="2"/>
                  <a:pt x="290" y="1"/>
                </a:cubicBezTo>
                <a:cubicBezTo>
                  <a:pt x="261" y="0"/>
                  <a:pt x="234" y="5"/>
                  <a:pt x="209" y="11"/>
                </a:cubicBezTo>
                <a:cubicBezTo>
                  <a:pt x="184" y="17"/>
                  <a:pt x="162" y="26"/>
                  <a:pt x="141" y="39"/>
                </a:cubicBezTo>
                <a:cubicBezTo>
                  <a:pt x="120" y="52"/>
                  <a:pt x="98" y="71"/>
                  <a:pt x="81" y="91"/>
                </a:cubicBezTo>
                <a:cubicBezTo>
                  <a:pt x="64" y="111"/>
                  <a:pt x="50" y="131"/>
                  <a:pt x="37" y="159"/>
                </a:cubicBezTo>
                <a:cubicBezTo>
                  <a:pt x="24" y="187"/>
                  <a:pt x="11" y="227"/>
                  <a:pt x="6" y="259"/>
                </a:cubicBezTo>
                <a:cubicBezTo>
                  <a:pt x="0" y="291"/>
                  <a:pt x="1" y="321"/>
                  <a:pt x="2" y="35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5883275" y="5245100"/>
            <a:ext cx="809625" cy="5556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60" y="308"/>
              </a:cxn>
              <a:cxn ang="0">
                <a:pos x="148" y="340"/>
              </a:cxn>
              <a:cxn ang="0">
                <a:pos x="219" y="350"/>
              </a:cxn>
              <a:cxn ang="0">
                <a:pos x="300" y="340"/>
              </a:cxn>
              <a:cxn ang="0">
                <a:pos x="368" y="312"/>
              </a:cxn>
              <a:cxn ang="0">
                <a:pos x="428" y="260"/>
              </a:cxn>
              <a:cxn ang="0">
                <a:pos x="472" y="192"/>
              </a:cxn>
              <a:cxn ang="0">
                <a:pos x="504" y="92"/>
              </a:cxn>
              <a:cxn ang="0">
                <a:pos x="508" y="0"/>
              </a:cxn>
            </a:cxnLst>
            <a:rect l="0" t="0" r="r" b="b"/>
            <a:pathLst>
              <a:path w="510" h="350">
                <a:moveTo>
                  <a:pt x="0" y="276"/>
                </a:moveTo>
                <a:cubicBezTo>
                  <a:pt x="17" y="286"/>
                  <a:pt x="35" y="297"/>
                  <a:pt x="60" y="308"/>
                </a:cubicBezTo>
                <a:cubicBezTo>
                  <a:pt x="85" y="319"/>
                  <a:pt x="122" y="333"/>
                  <a:pt x="148" y="340"/>
                </a:cubicBezTo>
                <a:cubicBezTo>
                  <a:pt x="174" y="347"/>
                  <a:pt x="194" y="350"/>
                  <a:pt x="219" y="350"/>
                </a:cubicBezTo>
                <a:cubicBezTo>
                  <a:pt x="244" y="350"/>
                  <a:pt x="275" y="346"/>
                  <a:pt x="300" y="340"/>
                </a:cubicBezTo>
                <a:cubicBezTo>
                  <a:pt x="325" y="334"/>
                  <a:pt x="347" y="325"/>
                  <a:pt x="368" y="312"/>
                </a:cubicBezTo>
                <a:cubicBezTo>
                  <a:pt x="389" y="299"/>
                  <a:pt x="411" y="280"/>
                  <a:pt x="428" y="260"/>
                </a:cubicBezTo>
                <a:cubicBezTo>
                  <a:pt x="445" y="240"/>
                  <a:pt x="459" y="220"/>
                  <a:pt x="472" y="192"/>
                </a:cubicBezTo>
                <a:cubicBezTo>
                  <a:pt x="485" y="164"/>
                  <a:pt x="498" y="124"/>
                  <a:pt x="504" y="92"/>
                </a:cubicBezTo>
                <a:cubicBezTo>
                  <a:pt x="510" y="60"/>
                  <a:pt x="509" y="30"/>
                  <a:pt x="508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5145088" y="3832225"/>
            <a:ext cx="747712" cy="557213"/>
          </a:xfrm>
          <a:custGeom>
            <a:avLst/>
            <a:gdLst/>
            <a:ahLst/>
            <a:cxnLst>
              <a:cxn ang="0">
                <a:pos x="471" y="52"/>
              </a:cxn>
              <a:cxn ang="0">
                <a:pos x="384" y="16"/>
              </a:cxn>
              <a:cxn ang="0">
                <a:pos x="290" y="1"/>
              </a:cxn>
              <a:cxn ang="0">
                <a:pos x="209" y="11"/>
              </a:cxn>
              <a:cxn ang="0">
                <a:pos x="141" y="39"/>
              </a:cxn>
              <a:cxn ang="0">
                <a:pos x="81" y="91"/>
              </a:cxn>
              <a:cxn ang="0">
                <a:pos x="37" y="159"/>
              </a:cxn>
              <a:cxn ang="0">
                <a:pos x="6" y="259"/>
              </a:cxn>
              <a:cxn ang="0">
                <a:pos x="2" y="351"/>
              </a:cxn>
            </a:cxnLst>
            <a:rect l="0" t="0" r="r" b="b"/>
            <a:pathLst>
              <a:path w="471" h="351">
                <a:moveTo>
                  <a:pt x="471" y="52"/>
                </a:moveTo>
                <a:cubicBezTo>
                  <a:pt x="457" y="46"/>
                  <a:pt x="414" y="24"/>
                  <a:pt x="384" y="16"/>
                </a:cubicBezTo>
                <a:cubicBezTo>
                  <a:pt x="354" y="8"/>
                  <a:pt x="319" y="2"/>
                  <a:pt x="290" y="1"/>
                </a:cubicBezTo>
                <a:cubicBezTo>
                  <a:pt x="261" y="0"/>
                  <a:pt x="234" y="5"/>
                  <a:pt x="209" y="11"/>
                </a:cubicBezTo>
                <a:cubicBezTo>
                  <a:pt x="184" y="17"/>
                  <a:pt x="162" y="26"/>
                  <a:pt x="141" y="39"/>
                </a:cubicBezTo>
                <a:cubicBezTo>
                  <a:pt x="120" y="52"/>
                  <a:pt x="98" y="71"/>
                  <a:pt x="81" y="91"/>
                </a:cubicBezTo>
                <a:cubicBezTo>
                  <a:pt x="64" y="111"/>
                  <a:pt x="50" y="131"/>
                  <a:pt x="37" y="159"/>
                </a:cubicBezTo>
                <a:cubicBezTo>
                  <a:pt x="24" y="187"/>
                  <a:pt x="11" y="227"/>
                  <a:pt x="6" y="259"/>
                </a:cubicBezTo>
                <a:cubicBezTo>
                  <a:pt x="0" y="291"/>
                  <a:pt x="1" y="321"/>
                  <a:pt x="2" y="35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Rectangle 105"/>
          <p:cNvSpPr>
            <a:spLocks noChangeArrowheads="1"/>
          </p:cNvSpPr>
          <p:nvPr/>
        </p:nvSpPr>
        <p:spPr bwMode="auto">
          <a:xfrm>
            <a:off x="523875" y="1022350"/>
            <a:ext cx="8161338" cy="52070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57313" y="163513"/>
            <a:ext cx="6303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Circle &amp; Arc in Isometric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026025" y="4318000"/>
            <a:ext cx="1717675" cy="97155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5889625" y="3773488"/>
            <a:ext cx="0" cy="20399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>
            <a:off x="7988300" y="3765550"/>
            <a:ext cx="0" cy="207645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57"/>
          <p:cNvSpPr>
            <a:spLocks noChangeShapeType="1"/>
          </p:cNvSpPr>
          <p:nvPr/>
        </p:nvSpPr>
        <p:spPr bwMode="auto">
          <a:xfrm flipV="1">
            <a:off x="7080250" y="4313238"/>
            <a:ext cx="1747838" cy="10080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 flipH="1" flipV="1">
            <a:off x="6027738" y="2449513"/>
            <a:ext cx="1824037" cy="10541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6046788" y="2443163"/>
            <a:ext cx="1765300" cy="1019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8" name="Line 66"/>
          <p:cNvSpPr>
            <a:spLocks noChangeShapeType="1"/>
          </p:cNvSpPr>
          <p:nvPr/>
        </p:nvSpPr>
        <p:spPr bwMode="auto">
          <a:xfrm>
            <a:off x="6953250" y="4178300"/>
            <a:ext cx="0" cy="22225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19" name="Line 67"/>
          <p:cNvSpPr>
            <a:spLocks noChangeShapeType="1"/>
          </p:cNvSpPr>
          <p:nvPr/>
        </p:nvSpPr>
        <p:spPr bwMode="auto">
          <a:xfrm rot="-7200000">
            <a:off x="7882731" y="2567782"/>
            <a:ext cx="1587" cy="21399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20" name="Line 68"/>
          <p:cNvSpPr>
            <a:spLocks noChangeShapeType="1"/>
          </p:cNvSpPr>
          <p:nvPr/>
        </p:nvSpPr>
        <p:spPr bwMode="auto">
          <a:xfrm rot="7200000" flipH="1">
            <a:off x="5972969" y="2474119"/>
            <a:ext cx="1587" cy="2263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5889625" y="3917950"/>
            <a:ext cx="806450" cy="1346200"/>
          </a:xfrm>
          <a:custGeom>
            <a:avLst/>
            <a:gdLst/>
            <a:ahLst/>
            <a:cxnLst>
              <a:cxn ang="0">
                <a:pos x="508" y="856"/>
              </a:cxn>
              <a:cxn ang="0">
                <a:pos x="484" y="652"/>
              </a:cxn>
              <a:cxn ang="0">
                <a:pos x="416" y="456"/>
              </a:cxn>
              <a:cxn ang="0">
                <a:pos x="300" y="264"/>
              </a:cxn>
              <a:cxn ang="0">
                <a:pos x="188" y="132"/>
              </a:cxn>
              <a:cxn ang="0">
                <a:pos x="64" y="32"/>
              </a:cxn>
              <a:cxn ang="0">
                <a:pos x="0" y="0"/>
              </a:cxn>
            </a:cxnLst>
            <a:rect l="0" t="0" r="r" b="b"/>
            <a:pathLst>
              <a:path w="508" h="856">
                <a:moveTo>
                  <a:pt x="508" y="856"/>
                </a:moveTo>
                <a:cubicBezTo>
                  <a:pt x="503" y="787"/>
                  <a:pt x="499" y="719"/>
                  <a:pt x="484" y="652"/>
                </a:cubicBezTo>
                <a:cubicBezTo>
                  <a:pt x="469" y="585"/>
                  <a:pt x="447" y="521"/>
                  <a:pt x="416" y="456"/>
                </a:cubicBezTo>
                <a:cubicBezTo>
                  <a:pt x="385" y="391"/>
                  <a:pt x="338" y="318"/>
                  <a:pt x="300" y="264"/>
                </a:cubicBezTo>
                <a:cubicBezTo>
                  <a:pt x="262" y="210"/>
                  <a:pt x="227" y="171"/>
                  <a:pt x="188" y="132"/>
                </a:cubicBezTo>
                <a:cubicBezTo>
                  <a:pt x="149" y="93"/>
                  <a:pt x="95" y="54"/>
                  <a:pt x="64" y="32"/>
                </a:cubicBezTo>
                <a:cubicBezTo>
                  <a:pt x="33" y="10"/>
                  <a:pt x="16" y="5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5140325" y="4371975"/>
            <a:ext cx="742950" cy="131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97"/>
              </a:cxn>
              <a:cxn ang="0">
                <a:pos x="91" y="393"/>
              </a:cxn>
              <a:cxn ang="0">
                <a:pos x="207" y="585"/>
              </a:cxn>
              <a:cxn ang="0">
                <a:pos x="319" y="717"/>
              </a:cxn>
              <a:cxn ang="0">
                <a:pos x="468" y="826"/>
              </a:cxn>
            </a:cxnLst>
            <a:rect l="0" t="0" r="r" b="b"/>
            <a:pathLst>
              <a:path w="468" h="826">
                <a:moveTo>
                  <a:pt x="0" y="0"/>
                </a:moveTo>
                <a:cubicBezTo>
                  <a:pt x="4" y="33"/>
                  <a:pt x="8" y="132"/>
                  <a:pt x="23" y="197"/>
                </a:cubicBezTo>
                <a:cubicBezTo>
                  <a:pt x="38" y="262"/>
                  <a:pt x="60" y="328"/>
                  <a:pt x="91" y="393"/>
                </a:cubicBezTo>
                <a:cubicBezTo>
                  <a:pt x="122" y="458"/>
                  <a:pt x="169" y="531"/>
                  <a:pt x="207" y="585"/>
                </a:cubicBezTo>
                <a:cubicBezTo>
                  <a:pt x="245" y="639"/>
                  <a:pt x="276" y="677"/>
                  <a:pt x="319" y="717"/>
                </a:cubicBezTo>
                <a:cubicBezTo>
                  <a:pt x="362" y="757"/>
                  <a:pt x="437" y="803"/>
                  <a:pt x="468" y="82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23" name="Freeform 71"/>
          <p:cNvSpPr>
            <a:spLocks/>
          </p:cNvSpPr>
          <p:nvPr/>
        </p:nvSpPr>
        <p:spPr bwMode="auto">
          <a:xfrm flipH="1">
            <a:off x="7185025" y="3924300"/>
            <a:ext cx="806450" cy="1346200"/>
          </a:xfrm>
          <a:custGeom>
            <a:avLst/>
            <a:gdLst/>
            <a:ahLst/>
            <a:cxnLst>
              <a:cxn ang="0">
                <a:pos x="508" y="856"/>
              </a:cxn>
              <a:cxn ang="0">
                <a:pos x="484" y="652"/>
              </a:cxn>
              <a:cxn ang="0">
                <a:pos x="416" y="456"/>
              </a:cxn>
              <a:cxn ang="0">
                <a:pos x="300" y="264"/>
              </a:cxn>
              <a:cxn ang="0">
                <a:pos x="188" y="132"/>
              </a:cxn>
              <a:cxn ang="0">
                <a:pos x="64" y="32"/>
              </a:cxn>
              <a:cxn ang="0">
                <a:pos x="0" y="0"/>
              </a:cxn>
            </a:cxnLst>
            <a:rect l="0" t="0" r="r" b="b"/>
            <a:pathLst>
              <a:path w="508" h="856">
                <a:moveTo>
                  <a:pt x="508" y="856"/>
                </a:moveTo>
                <a:cubicBezTo>
                  <a:pt x="503" y="787"/>
                  <a:pt x="499" y="719"/>
                  <a:pt x="484" y="652"/>
                </a:cubicBezTo>
                <a:cubicBezTo>
                  <a:pt x="469" y="585"/>
                  <a:pt x="447" y="521"/>
                  <a:pt x="416" y="456"/>
                </a:cubicBezTo>
                <a:cubicBezTo>
                  <a:pt x="385" y="391"/>
                  <a:pt x="338" y="318"/>
                  <a:pt x="300" y="264"/>
                </a:cubicBezTo>
                <a:cubicBezTo>
                  <a:pt x="262" y="210"/>
                  <a:pt x="227" y="171"/>
                  <a:pt x="188" y="132"/>
                </a:cubicBezTo>
                <a:cubicBezTo>
                  <a:pt x="149" y="93"/>
                  <a:pt x="95" y="54"/>
                  <a:pt x="64" y="32"/>
                </a:cubicBezTo>
                <a:cubicBezTo>
                  <a:pt x="33" y="10"/>
                  <a:pt x="16" y="5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26" name="Freeform 74"/>
          <p:cNvSpPr>
            <a:spLocks/>
          </p:cNvSpPr>
          <p:nvPr/>
        </p:nvSpPr>
        <p:spPr bwMode="auto">
          <a:xfrm flipH="1">
            <a:off x="7997825" y="4378325"/>
            <a:ext cx="742950" cy="131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97"/>
              </a:cxn>
              <a:cxn ang="0">
                <a:pos x="91" y="393"/>
              </a:cxn>
              <a:cxn ang="0">
                <a:pos x="207" y="585"/>
              </a:cxn>
              <a:cxn ang="0">
                <a:pos x="319" y="717"/>
              </a:cxn>
              <a:cxn ang="0">
                <a:pos x="468" y="826"/>
              </a:cxn>
            </a:cxnLst>
            <a:rect l="0" t="0" r="r" b="b"/>
            <a:pathLst>
              <a:path w="468" h="826">
                <a:moveTo>
                  <a:pt x="0" y="0"/>
                </a:moveTo>
                <a:cubicBezTo>
                  <a:pt x="4" y="33"/>
                  <a:pt x="8" y="132"/>
                  <a:pt x="23" y="197"/>
                </a:cubicBezTo>
                <a:cubicBezTo>
                  <a:pt x="38" y="262"/>
                  <a:pt x="60" y="328"/>
                  <a:pt x="91" y="393"/>
                </a:cubicBezTo>
                <a:cubicBezTo>
                  <a:pt x="122" y="458"/>
                  <a:pt x="169" y="531"/>
                  <a:pt x="207" y="585"/>
                </a:cubicBezTo>
                <a:cubicBezTo>
                  <a:pt x="245" y="639"/>
                  <a:pt x="276" y="677"/>
                  <a:pt x="319" y="717"/>
                </a:cubicBezTo>
                <a:cubicBezTo>
                  <a:pt x="362" y="757"/>
                  <a:pt x="437" y="803"/>
                  <a:pt x="468" y="82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41" name="Freeform 89"/>
          <p:cNvSpPr>
            <a:spLocks/>
          </p:cNvSpPr>
          <p:nvPr/>
        </p:nvSpPr>
        <p:spPr bwMode="auto">
          <a:xfrm rot="14400000" flipH="1">
            <a:off x="6529388" y="2738438"/>
            <a:ext cx="806450" cy="1346200"/>
          </a:xfrm>
          <a:custGeom>
            <a:avLst/>
            <a:gdLst/>
            <a:ahLst/>
            <a:cxnLst>
              <a:cxn ang="0">
                <a:pos x="508" y="856"/>
              </a:cxn>
              <a:cxn ang="0">
                <a:pos x="484" y="652"/>
              </a:cxn>
              <a:cxn ang="0">
                <a:pos x="416" y="456"/>
              </a:cxn>
              <a:cxn ang="0">
                <a:pos x="300" y="264"/>
              </a:cxn>
              <a:cxn ang="0">
                <a:pos x="188" y="132"/>
              </a:cxn>
              <a:cxn ang="0">
                <a:pos x="64" y="32"/>
              </a:cxn>
              <a:cxn ang="0">
                <a:pos x="0" y="0"/>
              </a:cxn>
            </a:cxnLst>
            <a:rect l="0" t="0" r="r" b="b"/>
            <a:pathLst>
              <a:path w="508" h="856">
                <a:moveTo>
                  <a:pt x="508" y="856"/>
                </a:moveTo>
                <a:cubicBezTo>
                  <a:pt x="503" y="787"/>
                  <a:pt x="499" y="719"/>
                  <a:pt x="484" y="652"/>
                </a:cubicBezTo>
                <a:cubicBezTo>
                  <a:pt x="469" y="585"/>
                  <a:pt x="447" y="521"/>
                  <a:pt x="416" y="456"/>
                </a:cubicBezTo>
                <a:cubicBezTo>
                  <a:pt x="385" y="391"/>
                  <a:pt x="338" y="318"/>
                  <a:pt x="300" y="264"/>
                </a:cubicBezTo>
                <a:cubicBezTo>
                  <a:pt x="262" y="210"/>
                  <a:pt x="227" y="171"/>
                  <a:pt x="188" y="132"/>
                </a:cubicBezTo>
                <a:cubicBezTo>
                  <a:pt x="149" y="93"/>
                  <a:pt x="95" y="54"/>
                  <a:pt x="64" y="32"/>
                </a:cubicBezTo>
                <a:cubicBezTo>
                  <a:pt x="33" y="10"/>
                  <a:pt x="16" y="5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242" name="Freeform 90"/>
          <p:cNvSpPr>
            <a:spLocks/>
          </p:cNvSpPr>
          <p:nvPr/>
        </p:nvSpPr>
        <p:spPr bwMode="auto">
          <a:xfrm rot="14400000" flipH="1">
            <a:off x="6548438" y="1860550"/>
            <a:ext cx="742950" cy="131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197"/>
              </a:cxn>
              <a:cxn ang="0">
                <a:pos x="91" y="393"/>
              </a:cxn>
              <a:cxn ang="0">
                <a:pos x="207" y="585"/>
              </a:cxn>
              <a:cxn ang="0">
                <a:pos x="319" y="717"/>
              </a:cxn>
              <a:cxn ang="0">
                <a:pos x="468" y="826"/>
              </a:cxn>
            </a:cxnLst>
            <a:rect l="0" t="0" r="r" b="b"/>
            <a:pathLst>
              <a:path w="468" h="826">
                <a:moveTo>
                  <a:pt x="0" y="0"/>
                </a:moveTo>
                <a:cubicBezTo>
                  <a:pt x="4" y="33"/>
                  <a:pt x="8" y="132"/>
                  <a:pt x="23" y="197"/>
                </a:cubicBezTo>
                <a:cubicBezTo>
                  <a:pt x="38" y="262"/>
                  <a:pt x="60" y="328"/>
                  <a:pt x="91" y="393"/>
                </a:cubicBezTo>
                <a:cubicBezTo>
                  <a:pt x="122" y="458"/>
                  <a:pt x="169" y="531"/>
                  <a:pt x="207" y="585"/>
                </a:cubicBezTo>
                <a:cubicBezTo>
                  <a:pt x="245" y="639"/>
                  <a:pt x="276" y="677"/>
                  <a:pt x="319" y="717"/>
                </a:cubicBezTo>
                <a:cubicBezTo>
                  <a:pt x="362" y="757"/>
                  <a:pt x="437" y="803"/>
                  <a:pt x="468" y="82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321" name="Group 169"/>
          <p:cNvGrpSpPr>
            <a:grpSpLocks/>
          </p:cNvGrpSpPr>
          <p:nvPr/>
        </p:nvGrpSpPr>
        <p:grpSpPr bwMode="auto">
          <a:xfrm>
            <a:off x="244476" y="922338"/>
            <a:ext cx="8747124" cy="1308099"/>
            <a:chOff x="464" y="581"/>
            <a:chExt cx="5007" cy="824"/>
          </a:xfrm>
        </p:grpSpPr>
        <p:sp>
          <p:nvSpPr>
            <p:cNvPr id="49255" name="Text Box 103"/>
            <p:cNvSpPr txBox="1">
              <a:spLocks noChangeArrowheads="1"/>
            </p:cNvSpPr>
            <p:nvPr/>
          </p:nvSpPr>
          <p:spPr bwMode="auto">
            <a:xfrm>
              <a:off x="716" y="581"/>
              <a:ext cx="4755" cy="824"/>
            </a:xfrm>
            <a:prstGeom prst="rect">
              <a:avLst/>
            </a:prstGeom>
            <a:solidFill>
              <a:srgbClr val="66CC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In isometric drawing, a circle appears as an ellipse.</a:t>
              </a:r>
            </a:p>
          </p:txBody>
        </p:sp>
        <p:sp>
          <p:nvSpPr>
            <p:cNvPr id="49256" name="Rectangle 104"/>
            <p:cNvSpPr>
              <a:spLocks noChangeArrowheads="1"/>
            </p:cNvSpPr>
            <p:nvPr/>
          </p:nvSpPr>
          <p:spPr bwMode="auto">
            <a:xfrm>
              <a:off x="464" y="708"/>
              <a:ext cx="136" cy="136"/>
            </a:xfrm>
            <a:prstGeom prst="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260" name="Text Box 108"/>
          <p:cNvSpPr txBox="1">
            <a:spLocks noChangeArrowheads="1"/>
          </p:cNvSpPr>
          <p:nvPr/>
        </p:nvSpPr>
        <p:spPr bwMode="auto">
          <a:xfrm>
            <a:off x="209550" y="4084638"/>
            <a:ext cx="490551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Construct an isometric square.</a:t>
            </a:r>
          </a:p>
        </p:txBody>
      </p:sp>
      <p:sp>
        <p:nvSpPr>
          <p:cNvPr id="49264" name="Text Box 112"/>
          <p:cNvSpPr txBox="1">
            <a:spLocks noChangeArrowheads="1"/>
          </p:cNvSpPr>
          <p:nvPr/>
        </p:nvSpPr>
        <p:spPr bwMode="auto">
          <a:xfrm>
            <a:off x="210063" y="4605338"/>
            <a:ext cx="4544834" cy="1156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Sketch arcs that connect the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tangent points.</a:t>
            </a:r>
          </a:p>
        </p:txBody>
      </p:sp>
      <p:sp>
        <p:nvSpPr>
          <p:cNvPr id="49303" name="Text Box 151"/>
          <p:cNvSpPr txBox="1">
            <a:spLocks noChangeArrowheads="1"/>
          </p:cNvSpPr>
          <p:nvPr/>
        </p:nvSpPr>
        <p:spPr bwMode="auto">
          <a:xfrm>
            <a:off x="496836" y="2654174"/>
            <a:ext cx="2611612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Sketching Steps</a:t>
            </a:r>
          </a:p>
        </p:txBody>
      </p:sp>
      <p:sp>
        <p:nvSpPr>
          <p:cNvPr id="49307" name="Text Box 155"/>
          <p:cNvSpPr txBox="1">
            <a:spLocks noChangeArrowheads="1"/>
          </p:cNvSpPr>
          <p:nvPr/>
        </p:nvSpPr>
        <p:spPr bwMode="auto">
          <a:xfrm>
            <a:off x="288823" y="3308350"/>
            <a:ext cx="5032147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Locate the center of an ellipse. </a:t>
            </a:r>
          </a:p>
        </p:txBody>
      </p:sp>
    </p:spTree>
    <p:extLst>
      <p:ext uri="{BB962C8B-B14F-4D97-AF65-F5344CB8AC3E}">
        <p14:creationId xmlns:p14="http://schemas.microsoft.com/office/powerpoint/2010/main" val="34955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09" grpId="0" animBg="1"/>
      <p:bldP spid="49310" grpId="0" animBg="1"/>
      <p:bldP spid="49311" grpId="0" animBg="1"/>
      <p:bldP spid="49312" grpId="0" animBg="1"/>
      <p:bldP spid="49212" grpId="0" animBg="1"/>
      <p:bldP spid="49182" grpId="0" animBg="1"/>
      <p:bldP spid="49183" grpId="0" animBg="1"/>
      <p:bldP spid="49185" grpId="0" animBg="1"/>
      <p:bldP spid="49213" grpId="0" animBg="1"/>
      <p:bldP spid="49214" grpId="0" animBg="1"/>
      <p:bldP spid="49187" grpId="0" animBg="1"/>
      <p:bldP spid="49188" grpId="0" animBg="1"/>
      <p:bldP spid="49239" grpId="0" animBg="1"/>
      <p:bldP spid="49240" grpId="0" animBg="1"/>
      <p:bldP spid="49224" grpId="0" animBg="1"/>
      <p:bldP spid="49225" grpId="0" animBg="1"/>
      <p:bldP spid="49204" grpId="0" animBg="1"/>
      <p:bldP spid="49205" grpId="0" animBg="1"/>
      <p:bldP spid="49257" grpId="0" animBg="1"/>
      <p:bldP spid="49168" grpId="0" animBg="1"/>
      <p:bldP spid="49170" grpId="0" animBg="1"/>
      <p:bldP spid="49208" grpId="0" animBg="1"/>
      <p:bldP spid="49209" grpId="0" animBg="1"/>
      <p:bldP spid="49210" grpId="0" animBg="1"/>
      <p:bldP spid="49211" grpId="0" animBg="1"/>
      <p:bldP spid="49218" grpId="0" animBg="1"/>
      <p:bldP spid="49219" grpId="0" animBg="1"/>
      <p:bldP spid="49220" grpId="0" animBg="1"/>
      <p:bldP spid="49202" grpId="0" animBg="1"/>
      <p:bldP spid="49203" grpId="0" animBg="1"/>
      <p:bldP spid="49223" grpId="0" animBg="1"/>
      <p:bldP spid="49226" grpId="0" animBg="1"/>
      <p:bldP spid="49241" grpId="0" animBg="1"/>
      <p:bldP spid="49242" grpId="0" animBg="1"/>
      <p:bldP spid="49260" grpId="0"/>
      <p:bldP spid="49264" grpId="0"/>
      <p:bldP spid="49303" grpId="0"/>
      <p:bldP spid="493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8" name="Rectangle 104"/>
          <p:cNvSpPr>
            <a:spLocks noChangeArrowheads="1"/>
          </p:cNvSpPr>
          <p:nvPr/>
        </p:nvSpPr>
        <p:spPr bwMode="auto">
          <a:xfrm>
            <a:off x="371475" y="1022350"/>
            <a:ext cx="8161338" cy="95250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1357313" y="163513"/>
            <a:ext cx="6678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latin typeface="Arial" charset="0"/>
                <a:cs typeface="Arial" charset="0"/>
              </a:rPr>
              <a:t>Circle &amp; Arc in Isometric</a:t>
            </a:r>
          </a:p>
        </p:txBody>
      </p:sp>
      <p:sp>
        <p:nvSpPr>
          <p:cNvPr id="98387" name="Text Box 83"/>
          <p:cNvSpPr txBox="1">
            <a:spLocks noChangeArrowheads="1"/>
          </p:cNvSpPr>
          <p:nvPr/>
        </p:nvSpPr>
        <p:spPr bwMode="auto">
          <a:xfrm>
            <a:off x="106977" y="3792538"/>
            <a:ext cx="5274201" cy="12126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Construct a perpendicular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bisector from each tangent point.</a:t>
            </a:r>
          </a:p>
        </p:txBody>
      </p:sp>
      <p:sp>
        <p:nvSpPr>
          <p:cNvPr id="98388" name="Text Box 84"/>
          <p:cNvSpPr txBox="1">
            <a:spLocks noChangeArrowheads="1"/>
          </p:cNvSpPr>
          <p:nvPr/>
        </p:nvSpPr>
        <p:spPr bwMode="auto">
          <a:xfrm>
            <a:off x="166688" y="4884738"/>
            <a:ext cx="3929281" cy="652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Locate the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centers.</a:t>
            </a:r>
          </a:p>
        </p:txBody>
      </p:sp>
      <p:sp>
        <p:nvSpPr>
          <p:cNvPr id="98389" name="Text Box 85"/>
          <p:cNvSpPr txBox="1">
            <a:spLocks noChangeArrowheads="1"/>
          </p:cNvSpPr>
          <p:nvPr/>
        </p:nvSpPr>
        <p:spPr bwMode="auto">
          <a:xfrm>
            <a:off x="166688" y="5494338"/>
            <a:ext cx="5194051" cy="1156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Draw the arcs with these centers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and tangent to isometric square.</a:t>
            </a:r>
          </a:p>
        </p:txBody>
      </p:sp>
      <p:sp>
        <p:nvSpPr>
          <p:cNvPr id="98407" name="Text Box 103"/>
          <p:cNvSpPr txBox="1">
            <a:spLocks noChangeArrowheads="1"/>
          </p:cNvSpPr>
          <p:nvPr/>
        </p:nvSpPr>
        <p:spPr bwMode="auto">
          <a:xfrm>
            <a:off x="192332" y="2027258"/>
            <a:ext cx="2611612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Sketching Steps</a:t>
            </a:r>
          </a:p>
        </p:txBody>
      </p:sp>
      <p:grpSp>
        <p:nvGrpSpPr>
          <p:cNvPr id="98446" name="Group 142"/>
          <p:cNvGrpSpPr>
            <a:grpSpLocks/>
          </p:cNvGrpSpPr>
          <p:nvPr/>
        </p:nvGrpSpPr>
        <p:grpSpPr bwMode="auto">
          <a:xfrm>
            <a:off x="558799" y="947738"/>
            <a:ext cx="7974013" cy="1157288"/>
            <a:chOff x="352" y="597"/>
            <a:chExt cx="4936" cy="729"/>
          </a:xfrm>
        </p:grpSpPr>
        <p:sp>
          <p:nvSpPr>
            <p:cNvPr id="98406" name="Text Box 102"/>
            <p:cNvSpPr txBox="1">
              <a:spLocks noChangeArrowheads="1"/>
            </p:cNvSpPr>
            <p:nvPr/>
          </p:nvSpPr>
          <p:spPr bwMode="auto">
            <a:xfrm>
              <a:off x="574" y="597"/>
              <a:ext cx="4714" cy="7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sz="28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Four-center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method is usually used when drawn an isometric ellipse with drawing instrument.</a:t>
              </a:r>
            </a:p>
          </p:txBody>
        </p:sp>
        <p:sp>
          <p:nvSpPr>
            <p:cNvPr id="98409" name="Rectangle 105"/>
            <p:cNvSpPr>
              <a:spLocks noChangeArrowheads="1"/>
            </p:cNvSpPr>
            <p:nvPr/>
          </p:nvSpPr>
          <p:spPr bwMode="auto">
            <a:xfrm>
              <a:off x="352" y="720"/>
              <a:ext cx="152" cy="152"/>
            </a:xfrm>
            <a:prstGeom prst="rect">
              <a:avLst/>
            </a:prstGeom>
            <a:solidFill>
              <a:srgbClr val="0000FF"/>
            </a:solidFill>
            <a:ln w="2857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48" name="Group 144"/>
          <p:cNvGrpSpPr>
            <a:grpSpLocks/>
          </p:cNvGrpSpPr>
          <p:nvPr/>
        </p:nvGrpSpPr>
        <p:grpSpPr bwMode="auto">
          <a:xfrm>
            <a:off x="5013325" y="3470275"/>
            <a:ext cx="1817688" cy="2701925"/>
            <a:chOff x="3158" y="2186"/>
            <a:chExt cx="1145" cy="1702"/>
          </a:xfrm>
        </p:grpSpPr>
        <p:sp>
          <p:nvSpPr>
            <p:cNvPr id="98410" name="Line 106"/>
            <p:cNvSpPr>
              <a:spLocks noChangeShapeType="1"/>
            </p:cNvSpPr>
            <p:nvPr/>
          </p:nvSpPr>
          <p:spPr bwMode="auto">
            <a:xfrm>
              <a:off x="3235" y="2186"/>
              <a:ext cx="0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1" name="Line 107"/>
            <p:cNvSpPr>
              <a:spLocks noChangeShapeType="1"/>
            </p:cNvSpPr>
            <p:nvPr/>
          </p:nvSpPr>
          <p:spPr bwMode="auto">
            <a:xfrm rot="-3600000">
              <a:off x="3726" y="3026"/>
              <a:ext cx="8" cy="11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2" name="Line 108"/>
            <p:cNvSpPr>
              <a:spLocks noChangeShapeType="1"/>
            </p:cNvSpPr>
            <p:nvPr/>
          </p:nvSpPr>
          <p:spPr bwMode="auto">
            <a:xfrm rot="-3600000">
              <a:off x="3729" y="1903"/>
              <a:ext cx="4" cy="11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3" name="Line 109"/>
            <p:cNvSpPr>
              <a:spLocks noChangeShapeType="1"/>
            </p:cNvSpPr>
            <p:nvPr/>
          </p:nvSpPr>
          <p:spPr bwMode="auto">
            <a:xfrm flipH="1">
              <a:off x="4229" y="2754"/>
              <a:ext cx="0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49" name="Group 145"/>
          <p:cNvGrpSpPr>
            <a:grpSpLocks/>
          </p:cNvGrpSpPr>
          <p:nvPr/>
        </p:nvGrpSpPr>
        <p:grpSpPr bwMode="auto">
          <a:xfrm>
            <a:off x="7065963" y="3479800"/>
            <a:ext cx="1800225" cy="2689225"/>
            <a:chOff x="4451" y="2192"/>
            <a:chExt cx="1134" cy="1694"/>
          </a:xfrm>
        </p:grpSpPr>
        <p:sp>
          <p:nvSpPr>
            <p:cNvPr id="98414" name="Line 110"/>
            <p:cNvSpPr>
              <a:spLocks noChangeShapeType="1"/>
            </p:cNvSpPr>
            <p:nvPr/>
          </p:nvSpPr>
          <p:spPr bwMode="auto">
            <a:xfrm flipH="1">
              <a:off x="4528" y="2764"/>
              <a:ext cx="0" cy="112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5" name="Line 111"/>
            <p:cNvSpPr>
              <a:spLocks noChangeShapeType="1"/>
            </p:cNvSpPr>
            <p:nvPr/>
          </p:nvSpPr>
          <p:spPr bwMode="auto">
            <a:xfrm flipH="1">
              <a:off x="5512" y="2192"/>
              <a:ext cx="0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6" name="Line 112"/>
            <p:cNvSpPr>
              <a:spLocks noChangeShapeType="1"/>
            </p:cNvSpPr>
            <p:nvPr/>
          </p:nvSpPr>
          <p:spPr bwMode="auto">
            <a:xfrm rot="3600000" flipH="1">
              <a:off x="5017" y="3038"/>
              <a:ext cx="1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7" name="Line 113"/>
            <p:cNvSpPr>
              <a:spLocks noChangeShapeType="1"/>
            </p:cNvSpPr>
            <p:nvPr/>
          </p:nvSpPr>
          <p:spPr bwMode="auto">
            <a:xfrm rot="3600000" flipH="1">
              <a:off x="5017" y="1915"/>
              <a:ext cx="1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50" name="Group 146"/>
          <p:cNvGrpSpPr>
            <a:grpSpLocks/>
          </p:cNvGrpSpPr>
          <p:nvPr/>
        </p:nvGrpSpPr>
        <p:grpSpPr bwMode="auto">
          <a:xfrm>
            <a:off x="5262563" y="2528888"/>
            <a:ext cx="3376612" cy="909637"/>
            <a:chOff x="3315" y="1593"/>
            <a:chExt cx="2127" cy="573"/>
          </a:xfrm>
        </p:grpSpPr>
        <p:sp>
          <p:nvSpPr>
            <p:cNvPr id="98418" name="Line 114"/>
            <p:cNvSpPr>
              <a:spLocks noChangeShapeType="1"/>
            </p:cNvSpPr>
            <p:nvPr/>
          </p:nvSpPr>
          <p:spPr bwMode="auto">
            <a:xfrm rot="3600000" flipV="1">
              <a:off x="4874" y="1593"/>
              <a:ext cx="1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9" name="Line 115"/>
            <p:cNvSpPr>
              <a:spLocks noChangeShapeType="1"/>
            </p:cNvSpPr>
            <p:nvPr/>
          </p:nvSpPr>
          <p:spPr bwMode="auto">
            <a:xfrm rot="-3600000" flipH="1" flipV="1">
              <a:off x="3885" y="1587"/>
              <a:ext cx="9" cy="114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0" name="Line 116"/>
            <p:cNvSpPr>
              <a:spLocks noChangeShapeType="1"/>
            </p:cNvSpPr>
            <p:nvPr/>
          </p:nvSpPr>
          <p:spPr bwMode="auto">
            <a:xfrm rot="3600000" flipV="1">
              <a:off x="3884" y="1029"/>
              <a:ext cx="1" cy="113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1" name="Line 117"/>
            <p:cNvSpPr>
              <a:spLocks noChangeShapeType="1"/>
            </p:cNvSpPr>
            <p:nvPr/>
          </p:nvSpPr>
          <p:spPr bwMode="auto">
            <a:xfrm rot="-3600000" flipH="1" flipV="1">
              <a:off x="4863" y="1023"/>
              <a:ext cx="9" cy="114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52" name="Group 148"/>
          <p:cNvGrpSpPr>
            <a:grpSpLocks/>
          </p:cNvGrpSpPr>
          <p:nvPr/>
        </p:nvGrpSpPr>
        <p:grpSpPr bwMode="auto">
          <a:xfrm>
            <a:off x="5035550" y="3773488"/>
            <a:ext cx="1717675" cy="2039937"/>
            <a:chOff x="3166" y="2377"/>
            <a:chExt cx="1082" cy="1285"/>
          </a:xfrm>
        </p:grpSpPr>
        <p:sp>
          <p:nvSpPr>
            <p:cNvPr id="98428" name="Line 124"/>
            <p:cNvSpPr>
              <a:spLocks noChangeShapeType="1"/>
            </p:cNvSpPr>
            <p:nvPr/>
          </p:nvSpPr>
          <p:spPr bwMode="auto">
            <a:xfrm>
              <a:off x="3166" y="2720"/>
              <a:ext cx="1082" cy="61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9" name="Line 125"/>
            <p:cNvSpPr>
              <a:spLocks noChangeShapeType="1"/>
            </p:cNvSpPr>
            <p:nvPr/>
          </p:nvSpPr>
          <p:spPr bwMode="auto">
            <a:xfrm flipV="1">
              <a:off x="3710" y="2377"/>
              <a:ext cx="0" cy="1285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53" name="Group 149"/>
          <p:cNvGrpSpPr>
            <a:grpSpLocks/>
          </p:cNvGrpSpPr>
          <p:nvPr/>
        </p:nvGrpSpPr>
        <p:grpSpPr bwMode="auto">
          <a:xfrm>
            <a:off x="7080250" y="3775075"/>
            <a:ext cx="1747838" cy="2076450"/>
            <a:chOff x="4460" y="2372"/>
            <a:chExt cx="1101" cy="1308"/>
          </a:xfrm>
        </p:grpSpPr>
        <p:sp>
          <p:nvSpPr>
            <p:cNvPr id="98430" name="Line 126"/>
            <p:cNvSpPr>
              <a:spLocks noChangeShapeType="1"/>
            </p:cNvSpPr>
            <p:nvPr/>
          </p:nvSpPr>
          <p:spPr bwMode="auto">
            <a:xfrm>
              <a:off x="5032" y="2372"/>
              <a:ext cx="0" cy="130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1" name="Line 127"/>
            <p:cNvSpPr>
              <a:spLocks noChangeShapeType="1"/>
            </p:cNvSpPr>
            <p:nvPr/>
          </p:nvSpPr>
          <p:spPr bwMode="auto">
            <a:xfrm flipV="1">
              <a:off x="4460" y="2717"/>
              <a:ext cx="1101" cy="635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51" name="Group 147"/>
          <p:cNvGrpSpPr>
            <a:grpSpLocks/>
          </p:cNvGrpSpPr>
          <p:nvPr/>
        </p:nvGrpSpPr>
        <p:grpSpPr bwMode="auto">
          <a:xfrm>
            <a:off x="6056313" y="2462213"/>
            <a:ext cx="1824037" cy="1060450"/>
            <a:chOff x="3797" y="1539"/>
            <a:chExt cx="1149" cy="668"/>
          </a:xfrm>
        </p:grpSpPr>
        <p:sp>
          <p:nvSpPr>
            <p:cNvPr id="98432" name="Line 128"/>
            <p:cNvSpPr>
              <a:spLocks noChangeShapeType="1"/>
            </p:cNvSpPr>
            <p:nvPr/>
          </p:nvSpPr>
          <p:spPr bwMode="auto">
            <a:xfrm flipH="1" flipV="1">
              <a:off x="3797" y="1543"/>
              <a:ext cx="1149" cy="6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3" name="Line 129"/>
            <p:cNvSpPr>
              <a:spLocks noChangeShapeType="1"/>
            </p:cNvSpPr>
            <p:nvPr/>
          </p:nvSpPr>
          <p:spPr bwMode="auto">
            <a:xfrm flipV="1">
              <a:off x="3809" y="1539"/>
              <a:ext cx="1112" cy="64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47" name="Group 143"/>
          <p:cNvGrpSpPr>
            <a:grpSpLocks/>
          </p:cNvGrpSpPr>
          <p:nvPr/>
        </p:nvGrpSpPr>
        <p:grpSpPr bwMode="auto">
          <a:xfrm>
            <a:off x="4841875" y="3605213"/>
            <a:ext cx="4111625" cy="2795587"/>
            <a:chOff x="3050" y="2271"/>
            <a:chExt cx="2590" cy="1761"/>
          </a:xfrm>
        </p:grpSpPr>
        <p:sp>
          <p:nvSpPr>
            <p:cNvPr id="98434" name="Line 130"/>
            <p:cNvSpPr>
              <a:spLocks noChangeShapeType="1"/>
            </p:cNvSpPr>
            <p:nvPr/>
          </p:nvSpPr>
          <p:spPr bwMode="auto">
            <a:xfrm>
              <a:off x="4380" y="2632"/>
              <a:ext cx="0" cy="14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5" name="Line 131"/>
            <p:cNvSpPr>
              <a:spLocks noChangeShapeType="1"/>
            </p:cNvSpPr>
            <p:nvPr/>
          </p:nvSpPr>
          <p:spPr bwMode="auto">
            <a:xfrm rot="-7200000">
              <a:off x="4965" y="1618"/>
              <a:ext cx="1" cy="134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6" name="Line 132"/>
            <p:cNvSpPr>
              <a:spLocks noChangeShapeType="1"/>
            </p:cNvSpPr>
            <p:nvPr/>
          </p:nvSpPr>
          <p:spPr bwMode="auto">
            <a:xfrm rot="7200000" flipH="1">
              <a:off x="3762" y="1559"/>
              <a:ext cx="1" cy="142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90" name="Group 186"/>
          <p:cNvGrpSpPr>
            <a:grpSpLocks/>
          </p:cNvGrpSpPr>
          <p:nvPr/>
        </p:nvGrpSpPr>
        <p:grpSpPr bwMode="auto">
          <a:xfrm>
            <a:off x="5140325" y="3832225"/>
            <a:ext cx="1555750" cy="1968500"/>
            <a:chOff x="3238" y="2414"/>
            <a:chExt cx="980" cy="1240"/>
          </a:xfrm>
        </p:grpSpPr>
        <p:sp>
          <p:nvSpPr>
            <p:cNvPr id="98426" name="Freeform 122"/>
            <p:cNvSpPr>
              <a:spLocks/>
            </p:cNvSpPr>
            <p:nvPr/>
          </p:nvSpPr>
          <p:spPr bwMode="auto">
            <a:xfrm>
              <a:off x="3706" y="3304"/>
              <a:ext cx="510" cy="35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60" y="308"/>
                </a:cxn>
                <a:cxn ang="0">
                  <a:pos x="148" y="340"/>
                </a:cxn>
                <a:cxn ang="0">
                  <a:pos x="219" y="350"/>
                </a:cxn>
                <a:cxn ang="0">
                  <a:pos x="300" y="340"/>
                </a:cxn>
                <a:cxn ang="0">
                  <a:pos x="368" y="312"/>
                </a:cxn>
                <a:cxn ang="0">
                  <a:pos x="428" y="260"/>
                </a:cxn>
                <a:cxn ang="0">
                  <a:pos x="472" y="192"/>
                </a:cxn>
                <a:cxn ang="0">
                  <a:pos x="504" y="92"/>
                </a:cxn>
                <a:cxn ang="0">
                  <a:pos x="508" y="0"/>
                </a:cxn>
              </a:cxnLst>
              <a:rect l="0" t="0" r="r" b="b"/>
              <a:pathLst>
                <a:path w="510" h="350">
                  <a:moveTo>
                    <a:pt x="0" y="276"/>
                  </a:moveTo>
                  <a:cubicBezTo>
                    <a:pt x="17" y="286"/>
                    <a:pt x="35" y="297"/>
                    <a:pt x="60" y="308"/>
                  </a:cubicBezTo>
                  <a:cubicBezTo>
                    <a:pt x="85" y="319"/>
                    <a:pt x="122" y="333"/>
                    <a:pt x="148" y="340"/>
                  </a:cubicBezTo>
                  <a:cubicBezTo>
                    <a:pt x="174" y="347"/>
                    <a:pt x="194" y="350"/>
                    <a:pt x="219" y="350"/>
                  </a:cubicBezTo>
                  <a:cubicBezTo>
                    <a:pt x="244" y="350"/>
                    <a:pt x="275" y="346"/>
                    <a:pt x="300" y="340"/>
                  </a:cubicBezTo>
                  <a:cubicBezTo>
                    <a:pt x="325" y="334"/>
                    <a:pt x="347" y="325"/>
                    <a:pt x="368" y="312"/>
                  </a:cubicBezTo>
                  <a:cubicBezTo>
                    <a:pt x="389" y="299"/>
                    <a:pt x="411" y="280"/>
                    <a:pt x="428" y="260"/>
                  </a:cubicBezTo>
                  <a:cubicBezTo>
                    <a:pt x="445" y="240"/>
                    <a:pt x="459" y="220"/>
                    <a:pt x="472" y="192"/>
                  </a:cubicBezTo>
                  <a:cubicBezTo>
                    <a:pt x="485" y="164"/>
                    <a:pt x="498" y="124"/>
                    <a:pt x="504" y="92"/>
                  </a:cubicBezTo>
                  <a:cubicBezTo>
                    <a:pt x="510" y="60"/>
                    <a:pt x="509" y="30"/>
                    <a:pt x="508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7" name="Freeform 123"/>
            <p:cNvSpPr>
              <a:spLocks/>
            </p:cNvSpPr>
            <p:nvPr/>
          </p:nvSpPr>
          <p:spPr bwMode="auto">
            <a:xfrm>
              <a:off x="3241" y="2414"/>
              <a:ext cx="471" cy="351"/>
            </a:xfrm>
            <a:custGeom>
              <a:avLst/>
              <a:gdLst/>
              <a:ahLst/>
              <a:cxnLst>
                <a:cxn ang="0">
                  <a:pos x="471" y="52"/>
                </a:cxn>
                <a:cxn ang="0">
                  <a:pos x="384" y="16"/>
                </a:cxn>
                <a:cxn ang="0">
                  <a:pos x="290" y="1"/>
                </a:cxn>
                <a:cxn ang="0">
                  <a:pos x="209" y="11"/>
                </a:cxn>
                <a:cxn ang="0">
                  <a:pos x="141" y="39"/>
                </a:cxn>
                <a:cxn ang="0">
                  <a:pos x="81" y="91"/>
                </a:cxn>
                <a:cxn ang="0">
                  <a:pos x="37" y="159"/>
                </a:cxn>
                <a:cxn ang="0">
                  <a:pos x="6" y="259"/>
                </a:cxn>
                <a:cxn ang="0">
                  <a:pos x="2" y="351"/>
                </a:cxn>
              </a:cxnLst>
              <a:rect l="0" t="0" r="r" b="b"/>
              <a:pathLst>
                <a:path w="471" h="351">
                  <a:moveTo>
                    <a:pt x="471" y="52"/>
                  </a:moveTo>
                  <a:cubicBezTo>
                    <a:pt x="457" y="46"/>
                    <a:pt x="414" y="24"/>
                    <a:pt x="384" y="16"/>
                  </a:cubicBezTo>
                  <a:cubicBezTo>
                    <a:pt x="354" y="8"/>
                    <a:pt x="319" y="2"/>
                    <a:pt x="290" y="1"/>
                  </a:cubicBezTo>
                  <a:cubicBezTo>
                    <a:pt x="261" y="0"/>
                    <a:pt x="234" y="5"/>
                    <a:pt x="209" y="11"/>
                  </a:cubicBezTo>
                  <a:cubicBezTo>
                    <a:pt x="184" y="17"/>
                    <a:pt x="162" y="26"/>
                    <a:pt x="141" y="39"/>
                  </a:cubicBezTo>
                  <a:cubicBezTo>
                    <a:pt x="120" y="52"/>
                    <a:pt x="98" y="71"/>
                    <a:pt x="81" y="91"/>
                  </a:cubicBezTo>
                  <a:cubicBezTo>
                    <a:pt x="64" y="111"/>
                    <a:pt x="50" y="131"/>
                    <a:pt x="37" y="159"/>
                  </a:cubicBezTo>
                  <a:cubicBezTo>
                    <a:pt x="24" y="187"/>
                    <a:pt x="11" y="227"/>
                    <a:pt x="6" y="259"/>
                  </a:cubicBezTo>
                  <a:cubicBezTo>
                    <a:pt x="0" y="291"/>
                    <a:pt x="1" y="321"/>
                    <a:pt x="2" y="351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7" name="Freeform 133"/>
            <p:cNvSpPr>
              <a:spLocks/>
            </p:cNvSpPr>
            <p:nvPr/>
          </p:nvSpPr>
          <p:spPr bwMode="auto">
            <a:xfrm>
              <a:off x="3710" y="2468"/>
              <a:ext cx="508" cy="848"/>
            </a:xfrm>
            <a:custGeom>
              <a:avLst/>
              <a:gdLst/>
              <a:ahLst/>
              <a:cxnLst>
                <a:cxn ang="0">
                  <a:pos x="508" y="856"/>
                </a:cxn>
                <a:cxn ang="0">
                  <a:pos x="484" y="652"/>
                </a:cxn>
                <a:cxn ang="0">
                  <a:pos x="416" y="456"/>
                </a:cxn>
                <a:cxn ang="0">
                  <a:pos x="300" y="264"/>
                </a:cxn>
                <a:cxn ang="0">
                  <a:pos x="188" y="132"/>
                </a:cxn>
                <a:cxn ang="0">
                  <a:pos x="64" y="32"/>
                </a:cxn>
                <a:cxn ang="0">
                  <a:pos x="0" y="0"/>
                </a:cxn>
              </a:cxnLst>
              <a:rect l="0" t="0" r="r" b="b"/>
              <a:pathLst>
                <a:path w="508" h="856">
                  <a:moveTo>
                    <a:pt x="508" y="856"/>
                  </a:moveTo>
                  <a:cubicBezTo>
                    <a:pt x="503" y="787"/>
                    <a:pt x="499" y="719"/>
                    <a:pt x="484" y="652"/>
                  </a:cubicBezTo>
                  <a:cubicBezTo>
                    <a:pt x="469" y="585"/>
                    <a:pt x="447" y="521"/>
                    <a:pt x="416" y="456"/>
                  </a:cubicBezTo>
                  <a:cubicBezTo>
                    <a:pt x="385" y="391"/>
                    <a:pt x="338" y="318"/>
                    <a:pt x="300" y="264"/>
                  </a:cubicBezTo>
                  <a:cubicBezTo>
                    <a:pt x="262" y="210"/>
                    <a:pt x="227" y="171"/>
                    <a:pt x="188" y="132"/>
                  </a:cubicBezTo>
                  <a:cubicBezTo>
                    <a:pt x="149" y="93"/>
                    <a:pt x="95" y="54"/>
                    <a:pt x="64" y="32"/>
                  </a:cubicBezTo>
                  <a:cubicBezTo>
                    <a:pt x="33" y="10"/>
                    <a:pt x="16" y="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8" name="Freeform 134"/>
            <p:cNvSpPr>
              <a:spLocks/>
            </p:cNvSpPr>
            <p:nvPr/>
          </p:nvSpPr>
          <p:spPr bwMode="auto">
            <a:xfrm>
              <a:off x="3238" y="2754"/>
              <a:ext cx="468" cy="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97"/>
                </a:cxn>
                <a:cxn ang="0">
                  <a:pos x="91" y="393"/>
                </a:cxn>
                <a:cxn ang="0">
                  <a:pos x="207" y="585"/>
                </a:cxn>
                <a:cxn ang="0">
                  <a:pos x="319" y="717"/>
                </a:cxn>
                <a:cxn ang="0">
                  <a:pos x="468" y="826"/>
                </a:cxn>
              </a:cxnLst>
              <a:rect l="0" t="0" r="r" b="b"/>
              <a:pathLst>
                <a:path w="468" h="826">
                  <a:moveTo>
                    <a:pt x="0" y="0"/>
                  </a:moveTo>
                  <a:cubicBezTo>
                    <a:pt x="4" y="33"/>
                    <a:pt x="8" y="132"/>
                    <a:pt x="23" y="197"/>
                  </a:cubicBezTo>
                  <a:cubicBezTo>
                    <a:pt x="38" y="262"/>
                    <a:pt x="60" y="328"/>
                    <a:pt x="91" y="393"/>
                  </a:cubicBezTo>
                  <a:cubicBezTo>
                    <a:pt x="122" y="458"/>
                    <a:pt x="169" y="531"/>
                    <a:pt x="207" y="585"/>
                  </a:cubicBezTo>
                  <a:cubicBezTo>
                    <a:pt x="245" y="639"/>
                    <a:pt x="276" y="677"/>
                    <a:pt x="319" y="717"/>
                  </a:cubicBezTo>
                  <a:cubicBezTo>
                    <a:pt x="362" y="757"/>
                    <a:pt x="437" y="803"/>
                    <a:pt x="468" y="82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91" name="Group 187"/>
          <p:cNvGrpSpPr>
            <a:grpSpLocks/>
          </p:cNvGrpSpPr>
          <p:nvPr/>
        </p:nvGrpSpPr>
        <p:grpSpPr bwMode="auto">
          <a:xfrm>
            <a:off x="7185025" y="3838575"/>
            <a:ext cx="1555750" cy="1968500"/>
            <a:chOff x="4526" y="2418"/>
            <a:chExt cx="980" cy="1240"/>
          </a:xfrm>
        </p:grpSpPr>
        <p:sp>
          <p:nvSpPr>
            <p:cNvPr id="98424" name="Freeform 120"/>
            <p:cNvSpPr>
              <a:spLocks/>
            </p:cNvSpPr>
            <p:nvPr/>
          </p:nvSpPr>
          <p:spPr bwMode="auto">
            <a:xfrm flipH="1">
              <a:off x="4528" y="3308"/>
              <a:ext cx="510" cy="35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60" y="308"/>
                </a:cxn>
                <a:cxn ang="0">
                  <a:pos x="148" y="340"/>
                </a:cxn>
                <a:cxn ang="0">
                  <a:pos x="219" y="350"/>
                </a:cxn>
                <a:cxn ang="0">
                  <a:pos x="300" y="340"/>
                </a:cxn>
                <a:cxn ang="0">
                  <a:pos x="368" y="312"/>
                </a:cxn>
                <a:cxn ang="0">
                  <a:pos x="428" y="260"/>
                </a:cxn>
                <a:cxn ang="0">
                  <a:pos x="472" y="192"/>
                </a:cxn>
                <a:cxn ang="0">
                  <a:pos x="504" y="92"/>
                </a:cxn>
                <a:cxn ang="0">
                  <a:pos x="508" y="0"/>
                </a:cxn>
              </a:cxnLst>
              <a:rect l="0" t="0" r="r" b="b"/>
              <a:pathLst>
                <a:path w="510" h="350">
                  <a:moveTo>
                    <a:pt x="0" y="276"/>
                  </a:moveTo>
                  <a:cubicBezTo>
                    <a:pt x="17" y="286"/>
                    <a:pt x="35" y="297"/>
                    <a:pt x="60" y="308"/>
                  </a:cubicBezTo>
                  <a:cubicBezTo>
                    <a:pt x="85" y="319"/>
                    <a:pt x="122" y="333"/>
                    <a:pt x="148" y="340"/>
                  </a:cubicBezTo>
                  <a:cubicBezTo>
                    <a:pt x="174" y="347"/>
                    <a:pt x="194" y="350"/>
                    <a:pt x="219" y="350"/>
                  </a:cubicBezTo>
                  <a:cubicBezTo>
                    <a:pt x="244" y="350"/>
                    <a:pt x="275" y="346"/>
                    <a:pt x="300" y="340"/>
                  </a:cubicBezTo>
                  <a:cubicBezTo>
                    <a:pt x="325" y="334"/>
                    <a:pt x="347" y="325"/>
                    <a:pt x="368" y="312"/>
                  </a:cubicBezTo>
                  <a:cubicBezTo>
                    <a:pt x="389" y="299"/>
                    <a:pt x="411" y="280"/>
                    <a:pt x="428" y="260"/>
                  </a:cubicBezTo>
                  <a:cubicBezTo>
                    <a:pt x="445" y="240"/>
                    <a:pt x="459" y="220"/>
                    <a:pt x="472" y="192"/>
                  </a:cubicBezTo>
                  <a:cubicBezTo>
                    <a:pt x="485" y="164"/>
                    <a:pt x="498" y="124"/>
                    <a:pt x="504" y="92"/>
                  </a:cubicBezTo>
                  <a:cubicBezTo>
                    <a:pt x="510" y="60"/>
                    <a:pt x="509" y="30"/>
                    <a:pt x="508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5" name="Freeform 121"/>
            <p:cNvSpPr>
              <a:spLocks/>
            </p:cNvSpPr>
            <p:nvPr/>
          </p:nvSpPr>
          <p:spPr bwMode="auto">
            <a:xfrm flipH="1">
              <a:off x="5032" y="2418"/>
              <a:ext cx="471" cy="351"/>
            </a:xfrm>
            <a:custGeom>
              <a:avLst/>
              <a:gdLst/>
              <a:ahLst/>
              <a:cxnLst>
                <a:cxn ang="0">
                  <a:pos x="471" y="52"/>
                </a:cxn>
                <a:cxn ang="0">
                  <a:pos x="384" y="16"/>
                </a:cxn>
                <a:cxn ang="0">
                  <a:pos x="290" y="1"/>
                </a:cxn>
                <a:cxn ang="0">
                  <a:pos x="209" y="11"/>
                </a:cxn>
                <a:cxn ang="0">
                  <a:pos x="141" y="39"/>
                </a:cxn>
                <a:cxn ang="0">
                  <a:pos x="81" y="91"/>
                </a:cxn>
                <a:cxn ang="0">
                  <a:pos x="37" y="159"/>
                </a:cxn>
                <a:cxn ang="0">
                  <a:pos x="6" y="259"/>
                </a:cxn>
                <a:cxn ang="0">
                  <a:pos x="2" y="351"/>
                </a:cxn>
              </a:cxnLst>
              <a:rect l="0" t="0" r="r" b="b"/>
              <a:pathLst>
                <a:path w="471" h="351">
                  <a:moveTo>
                    <a:pt x="471" y="52"/>
                  </a:moveTo>
                  <a:cubicBezTo>
                    <a:pt x="457" y="46"/>
                    <a:pt x="414" y="24"/>
                    <a:pt x="384" y="16"/>
                  </a:cubicBezTo>
                  <a:cubicBezTo>
                    <a:pt x="354" y="8"/>
                    <a:pt x="319" y="2"/>
                    <a:pt x="290" y="1"/>
                  </a:cubicBezTo>
                  <a:cubicBezTo>
                    <a:pt x="261" y="0"/>
                    <a:pt x="234" y="5"/>
                    <a:pt x="209" y="11"/>
                  </a:cubicBezTo>
                  <a:cubicBezTo>
                    <a:pt x="184" y="17"/>
                    <a:pt x="162" y="26"/>
                    <a:pt x="141" y="39"/>
                  </a:cubicBezTo>
                  <a:cubicBezTo>
                    <a:pt x="120" y="52"/>
                    <a:pt x="98" y="71"/>
                    <a:pt x="81" y="91"/>
                  </a:cubicBezTo>
                  <a:cubicBezTo>
                    <a:pt x="64" y="111"/>
                    <a:pt x="50" y="131"/>
                    <a:pt x="37" y="159"/>
                  </a:cubicBezTo>
                  <a:cubicBezTo>
                    <a:pt x="24" y="187"/>
                    <a:pt x="11" y="227"/>
                    <a:pt x="6" y="259"/>
                  </a:cubicBezTo>
                  <a:cubicBezTo>
                    <a:pt x="0" y="291"/>
                    <a:pt x="1" y="321"/>
                    <a:pt x="2" y="351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9" name="Freeform 135"/>
            <p:cNvSpPr>
              <a:spLocks/>
            </p:cNvSpPr>
            <p:nvPr/>
          </p:nvSpPr>
          <p:spPr bwMode="auto">
            <a:xfrm flipH="1">
              <a:off x="4526" y="2472"/>
              <a:ext cx="508" cy="848"/>
            </a:xfrm>
            <a:custGeom>
              <a:avLst/>
              <a:gdLst/>
              <a:ahLst/>
              <a:cxnLst>
                <a:cxn ang="0">
                  <a:pos x="508" y="856"/>
                </a:cxn>
                <a:cxn ang="0">
                  <a:pos x="484" y="652"/>
                </a:cxn>
                <a:cxn ang="0">
                  <a:pos x="416" y="456"/>
                </a:cxn>
                <a:cxn ang="0">
                  <a:pos x="300" y="264"/>
                </a:cxn>
                <a:cxn ang="0">
                  <a:pos x="188" y="132"/>
                </a:cxn>
                <a:cxn ang="0">
                  <a:pos x="64" y="32"/>
                </a:cxn>
                <a:cxn ang="0">
                  <a:pos x="0" y="0"/>
                </a:cxn>
              </a:cxnLst>
              <a:rect l="0" t="0" r="r" b="b"/>
              <a:pathLst>
                <a:path w="508" h="856">
                  <a:moveTo>
                    <a:pt x="508" y="856"/>
                  </a:moveTo>
                  <a:cubicBezTo>
                    <a:pt x="503" y="787"/>
                    <a:pt x="499" y="719"/>
                    <a:pt x="484" y="652"/>
                  </a:cubicBezTo>
                  <a:cubicBezTo>
                    <a:pt x="469" y="585"/>
                    <a:pt x="447" y="521"/>
                    <a:pt x="416" y="456"/>
                  </a:cubicBezTo>
                  <a:cubicBezTo>
                    <a:pt x="385" y="391"/>
                    <a:pt x="338" y="318"/>
                    <a:pt x="300" y="264"/>
                  </a:cubicBezTo>
                  <a:cubicBezTo>
                    <a:pt x="262" y="210"/>
                    <a:pt x="227" y="171"/>
                    <a:pt x="188" y="132"/>
                  </a:cubicBezTo>
                  <a:cubicBezTo>
                    <a:pt x="149" y="93"/>
                    <a:pt x="95" y="54"/>
                    <a:pt x="64" y="32"/>
                  </a:cubicBezTo>
                  <a:cubicBezTo>
                    <a:pt x="33" y="10"/>
                    <a:pt x="16" y="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0" name="Freeform 136"/>
            <p:cNvSpPr>
              <a:spLocks/>
            </p:cNvSpPr>
            <p:nvPr/>
          </p:nvSpPr>
          <p:spPr bwMode="auto">
            <a:xfrm flipH="1">
              <a:off x="5038" y="2758"/>
              <a:ext cx="468" cy="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97"/>
                </a:cxn>
                <a:cxn ang="0">
                  <a:pos x="91" y="393"/>
                </a:cxn>
                <a:cxn ang="0">
                  <a:pos x="207" y="585"/>
                </a:cxn>
                <a:cxn ang="0">
                  <a:pos x="319" y="717"/>
                </a:cxn>
                <a:cxn ang="0">
                  <a:pos x="468" y="826"/>
                </a:cxn>
              </a:cxnLst>
              <a:rect l="0" t="0" r="r" b="b"/>
              <a:pathLst>
                <a:path w="468" h="826">
                  <a:moveTo>
                    <a:pt x="0" y="0"/>
                  </a:moveTo>
                  <a:cubicBezTo>
                    <a:pt x="4" y="33"/>
                    <a:pt x="8" y="132"/>
                    <a:pt x="23" y="197"/>
                  </a:cubicBezTo>
                  <a:cubicBezTo>
                    <a:pt x="38" y="262"/>
                    <a:pt x="60" y="328"/>
                    <a:pt x="91" y="393"/>
                  </a:cubicBezTo>
                  <a:cubicBezTo>
                    <a:pt x="122" y="458"/>
                    <a:pt x="169" y="531"/>
                    <a:pt x="207" y="585"/>
                  </a:cubicBezTo>
                  <a:cubicBezTo>
                    <a:pt x="245" y="639"/>
                    <a:pt x="276" y="677"/>
                    <a:pt x="319" y="717"/>
                  </a:cubicBezTo>
                  <a:cubicBezTo>
                    <a:pt x="362" y="757"/>
                    <a:pt x="437" y="803"/>
                    <a:pt x="468" y="82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92" name="Group 188"/>
          <p:cNvGrpSpPr>
            <a:grpSpLocks/>
          </p:cNvGrpSpPr>
          <p:nvPr/>
        </p:nvGrpSpPr>
        <p:grpSpPr bwMode="auto">
          <a:xfrm>
            <a:off x="5849938" y="2144713"/>
            <a:ext cx="2163762" cy="1670050"/>
            <a:chOff x="3685" y="1351"/>
            <a:chExt cx="1363" cy="1052"/>
          </a:xfrm>
        </p:grpSpPr>
        <p:sp>
          <p:nvSpPr>
            <p:cNvPr id="98422" name="Freeform 118"/>
            <p:cNvSpPr>
              <a:spLocks/>
            </p:cNvSpPr>
            <p:nvPr/>
          </p:nvSpPr>
          <p:spPr bwMode="auto">
            <a:xfrm rot="14400000" flipH="1">
              <a:off x="4618" y="1678"/>
              <a:ext cx="510" cy="350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60" y="308"/>
                </a:cxn>
                <a:cxn ang="0">
                  <a:pos x="148" y="340"/>
                </a:cxn>
                <a:cxn ang="0">
                  <a:pos x="219" y="350"/>
                </a:cxn>
                <a:cxn ang="0">
                  <a:pos x="300" y="340"/>
                </a:cxn>
                <a:cxn ang="0">
                  <a:pos x="368" y="312"/>
                </a:cxn>
                <a:cxn ang="0">
                  <a:pos x="428" y="260"/>
                </a:cxn>
                <a:cxn ang="0">
                  <a:pos x="472" y="192"/>
                </a:cxn>
                <a:cxn ang="0">
                  <a:pos x="504" y="92"/>
                </a:cxn>
                <a:cxn ang="0">
                  <a:pos x="508" y="0"/>
                </a:cxn>
              </a:cxnLst>
              <a:rect l="0" t="0" r="r" b="b"/>
              <a:pathLst>
                <a:path w="510" h="350">
                  <a:moveTo>
                    <a:pt x="0" y="276"/>
                  </a:moveTo>
                  <a:cubicBezTo>
                    <a:pt x="17" y="286"/>
                    <a:pt x="35" y="297"/>
                    <a:pt x="60" y="308"/>
                  </a:cubicBezTo>
                  <a:cubicBezTo>
                    <a:pt x="85" y="319"/>
                    <a:pt x="122" y="333"/>
                    <a:pt x="148" y="340"/>
                  </a:cubicBezTo>
                  <a:cubicBezTo>
                    <a:pt x="174" y="347"/>
                    <a:pt x="194" y="350"/>
                    <a:pt x="219" y="350"/>
                  </a:cubicBezTo>
                  <a:cubicBezTo>
                    <a:pt x="244" y="350"/>
                    <a:pt x="275" y="346"/>
                    <a:pt x="300" y="340"/>
                  </a:cubicBezTo>
                  <a:cubicBezTo>
                    <a:pt x="325" y="334"/>
                    <a:pt x="347" y="325"/>
                    <a:pt x="368" y="312"/>
                  </a:cubicBezTo>
                  <a:cubicBezTo>
                    <a:pt x="389" y="299"/>
                    <a:pt x="411" y="280"/>
                    <a:pt x="428" y="260"/>
                  </a:cubicBezTo>
                  <a:cubicBezTo>
                    <a:pt x="445" y="240"/>
                    <a:pt x="459" y="220"/>
                    <a:pt x="472" y="192"/>
                  </a:cubicBezTo>
                  <a:cubicBezTo>
                    <a:pt x="485" y="164"/>
                    <a:pt x="498" y="124"/>
                    <a:pt x="504" y="92"/>
                  </a:cubicBezTo>
                  <a:cubicBezTo>
                    <a:pt x="510" y="60"/>
                    <a:pt x="509" y="30"/>
                    <a:pt x="508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3" name="Freeform 119"/>
            <p:cNvSpPr>
              <a:spLocks/>
            </p:cNvSpPr>
            <p:nvPr/>
          </p:nvSpPr>
          <p:spPr bwMode="auto">
            <a:xfrm rot="14400000" flipH="1">
              <a:off x="3625" y="1701"/>
              <a:ext cx="471" cy="351"/>
            </a:xfrm>
            <a:custGeom>
              <a:avLst/>
              <a:gdLst/>
              <a:ahLst/>
              <a:cxnLst>
                <a:cxn ang="0">
                  <a:pos x="471" y="52"/>
                </a:cxn>
                <a:cxn ang="0">
                  <a:pos x="384" y="16"/>
                </a:cxn>
                <a:cxn ang="0">
                  <a:pos x="290" y="1"/>
                </a:cxn>
                <a:cxn ang="0">
                  <a:pos x="209" y="11"/>
                </a:cxn>
                <a:cxn ang="0">
                  <a:pos x="141" y="39"/>
                </a:cxn>
                <a:cxn ang="0">
                  <a:pos x="81" y="91"/>
                </a:cxn>
                <a:cxn ang="0">
                  <a:pos x="37" y="159"/>
                </a:cxn>
                <a:cxn ang="0">
                  <a:pos x="6" y="259"/>
                </a:cxn>
                <a:cxn ang="0">
                  <a:pos x="2" y="351"/>
                </a:cxn>
              </a:cxnLst>
              <a:rect l="0" t="0" r="r" b="b"/>
              <a:pathLst>
                <a:path w="471" h="351">
                  <a:moveTo>
                    <a:pt x="471" y="52"/>
                  </a:moveTo>
                  <a:cubicBezTo>
                    <a:pt x="457" y="46"/>
                    <a:pt x="414" y="24"/>
                    <a:pt x="384" y="16"/>
                  </a:cubicBezTo>
                  <a:cubicBezTo>
                    <a:pt x="354" y="8"/>
                    <a:pt x="319" y="2"/>
                    <a:pt x="290" y="1"/>
                  </a:cubicBezTo>
                  <a:cubicBezTo>
                    <a:pt x="261" y="0"/>
                    <a:pt x="234" y="5"/>
                    <a:pt x="209" y="11"/>
                  </a:cubicBezTo>
                  <a:cubicBezTo>
                    <a:pt x="184" y="17"/>
                    <a:pt x="162" y="26"/>
                    <a:pt x="141" y="39"/>
                  </a:cubicBezTo>
                  <a:cubicBezTo>
                    <a:pt x="120" y="52"/>
                    <a:pt x="98" y="71"/>
                    <a:pt x="81" y="91"/>
                  </a:cubicBezTo>
                  <a:cubicBezTo>
                    <a:pt x="64" y="111"/>
                    <a:pt x="50" y="131"/>
                    <a:pt x="37" y="159"/>
                  </a:cubicBezTo>
                  <a:cubicBezTo>
                    <a:pt x="24" y="187"/>
                    <a:pt x="11" y="227"/>
                    <a:pt x="6" y="259"/>
                  </a:cubicBezTo>
                  <a:cubicBezTo>
                    <a:pt x="0" y="291"/>
                    <a:pt x="1" y="321"/>
                    <a:pt x="2" y="351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1" name="Freeform 137"/>
            <p:cNvSpPr>
              <a:spLocks/>
            </p:cNvSpPr>
            <p:nvPr/>
          </p:nvSpPr>
          <p:spPr bwMode="auto">
            <a:xfrm rot="14400000" flipH="1">
              <a:off x="4113" y="1725"/>
              <a:ext cx="508" cy="848"/>
            </a:xfrm>
            <a:custGeom>
              <a:avLst/>
              <a:gdLst/>
              <a:ahLst/>
              <a:cxnLst>
                <a:cxn ang="0">
                  <a:pos x="508" y="856"/>
                </a:cxn>
                <a:cxn ang="0">
                  <a:pos x="484" y="652"/>
                </a:cxn>
                <a:cxn ang="0">
                  <a:pos x="416" y="456"/>
                </a:cxn>
                <a:cxn ang="0">
                  <a:pos x="300" y="264"/>
                </a:cxn>
                <a:cxn ang="0">
                  <a:pos x="188" y="132"/>
                </a:cxn>
                <a:cxn ang="0">
                  <a:pos x="64" y="32"/>
                </a:cxn>
                <a:cxn ang="0">
                  <a:pos x="0" y="0"/>
                </a:cxn>
              </a:cxnLst>
              <a:rect l="0" t="0" r="r" b="b"/>
              <a:pathLst>
                <a:path w="508" h="856">
                  <a:moveTo>
                    <a:pt x="508" y="856"/>
                  </a:moveTo>
                  <a:cubicBezTo>
                    <a:pt x="503" y="787"/>
                    <a:pt x="499" y="719"/>
                    <a:pt x="484" y="652"/>
                  </a:cubicBezTo>
                  <a:cubicBezTo>
                    <a:pt x="469" y="585"/>
                    <a:pt x="447" y="521"/>
                    <a:pt x="416" y="456"/>
                  </a:cubicBezTo>
                  <a:cubicBezTo>
                    <a:pt x="385" y="391"/>
                    <a:pt x="338" y="318"/>
                    <a:pt x="300" y="264"/>
                  </a:cubicBezTo>
                  <a:cubicBezTo>
                    <a:pt x="262" y="210"/>
                    <a:pt x="227" y="171"/>
                    <a:pt x="188" y="132"/>
                  </a:cubicBezTo>
                  <a:cubicBezTo>
                    <a:pt x="149" y="93"/>
                    <a:pt x="95" y="54"/>
                    <a:pt x="64" y="32"/>
                  </a:cubicBezTo>
                  <a:cubicBezTo>
                    <a:pt x="33" y="10"/>
                    <a:pt x="16" y="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2" name="Freeform 138"/>
            <p:cNvSpPr>
              <a:spLocks/>
            </p:cNvSpPr>
            <p:nvPr/>
          </p:nvSpPr>
          <p:spPr bwMode="auto">
            <a:xfrm rot="14400000" flipH="1">
              <a:off x="4125" y="1172"/>
              <a:ext cx="468" cy="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97"/>
                </a:cxn>
                <a:cxn ang="0">
                  <a:pos x="91" y="393"/>
                </a:cxn>
                <a:cxn ang="0">
                  <a:pos x="207" y="585"/>
                </a:cxn>
                <a:cxn ang="0">
                  <a:pos x="319" y="717"/>
                </a:cxn>
                <a:cxn ang="0">
                  <a:pos x="468" y="826"/>
                </a:cxn>
              </a:cxnLst>
              <a:rect l="0" t="0" r="r" b="b"/>
              <a:pathLst>
                <a:path w="468" h="826">
                  <a:moveTo>
                    <a:pt x="0" y="0"/>
                  </a:moveTo>
                  <a:cubicBezTo>
                    <a:pt x="4" y="33"/>
                    <a:pt x="8" y="132"/>
                    <a:pt x="23" y="197"/>
                  </a:cubicBezTo>
                  <a:cubicBezTo>
                    <a:pt x="38" y="262"/>
                    <a:pt x="60" y="328"/>
                    <a:pt x="91" y="393"/>
                  </a:cubicBezTo>
                  <a:cubicBezTo>
                    <a:pt x="122" y="458"/>
                    <a:pt x="169" y="531"/>
                    <a:pt x="207" y="585"/>
                  </a:cubicBezTo>
                  <a:cubicBezTo>
                    <a:pt x="245" y="639"/>
                    <a:pt x="276" y="677"/>
                    <a:pt x="319" y="717"/>
                  </a:cubicBezTo>
                  <a:cubicBezTo>
                    <a:pt x="362" y="757"/>
                    <a:pt x="437" y="803"/>
                    <a:pt x="468" y="82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444" name="Text Box 140"/>
          <p:cNvSpPr txBox="1">
            <a:spLocks noChangeArrowheads="1"/>
          </p:cNvSpPr>
          <p:nvPr/>
        </p:nvSpPr>
        <p:spPr bwMode="auto">
          <a:xfrm>
            <a:off x="-10593" y="2998977"/>
            <a:ext cx="4937659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Draw a rhombus using diameter of a circle .</a:t>
            </a:r>
          </a:p>
        </p:txBody>
      </p:sp>
      <p:sp>
        <p:nvSpPr>
          <p:cNvPr id="98445" name="Text Box 141"/>
          <p:cNvSpPr txBox="1">
            <a:spLocks noChangeArrowheads="1"/>
          </p:cNvSpPr>
          <p:nvPr/>
        </p:nvSpPr>
        <p:spPr bwMode="auto">
          <a:xfrm>
            <a:off x="51993" y="2413482"/>
            <a:ext cx="5032147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Locate the center of an ellipse. </a:t>
            </a:r>
          </a:p>
        </p:txBody>
      </p:sp>
      <p:sp>
        <p:nvSpPr>
          <p:cNvPr id="98454" name="Line 150"/>
          <p:cNvSpPr>
            <a:spLocks noChangeShapeType="1"/>
          </p:cNvSpPr>
          <p:nvPr/>
        </p:nvSpPr>
        <p:spPr bwMode="auto">
          <a:xfrm flipH="1">
            <a:off x="5130800" y="3919538"/>
            <a:ext cx="769938" cy="13414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55" name="Line 151"/>
          <p:cNvSpPr>
            <a:spLocks noChangeShapeType="1"/>
          </p:cNvSpPr>
          <p:nvPr/>
        </p:nvSpPr>
        <p:spPr bwMode="auto">
          <a:xfrm>
            <a:off x="5129213" y="5262563"/>
            <a:ext cx="158591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57" name="Line 153"/>
          <p:cNvSpPr>
            <a:spLocks noChangeShapeType="1"/>
          </p:cNvSpPr>
          <p:nvPr/>
        </p:nvSpPr>
        <p:spPr bwMode="auto">
          <a:xfrm>
            <a:off x="5133975" y="4381500"/>
            <a:ext cx="15716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58" name="Line 154"/>
          <p:cNvSpPr>
            <a:spLocks noChangeShapeType="1"/>
          </p:cNvSpPr>
          <p:nvPr/>
        </p:nvSpPr>
        <p:spPr bwMode="auto">
          <a:xfrm flipH="1">
            <a:off x="5895975" y="4381500"/>
            <a:ext cx="809625" cy="13049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485" name="Group 181"/>
          <p:cNvGrpSpPr>
            <a:grpSpLocks/>
          </p:cNvGrpSpPr>
          <p:nvPr/>
        </p:nvGrpSpPr>
        <p:grpSpPr bwMode="auto">
          <a:xfrm>
            <a:off x="5080000" y="4330700"/>
            <a:ext cx="1673225" cy="971550"/>
            <a:chOff x="3200" y="2728"/>
            <a:chExt cx="1054" cy="612"/>
          </a:xfrm>
        </p:grpSpPr>
        <p:sp>
          <p:nvSpPr>
            <p:cNvPr id="98377" name="Oval 73"/>
            <p:cNvSpPr>
              <a:spLocks noChangeArrowheads="1"/>
            </p:cNvSpPr>
            <p:nvPr/>
          </p:nvSpPr>
          <p:spPr bwMode="auto">
            <a:xfrm>
              <a:off x="3200" y="3282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auto">
            <a:xfrm>
              <a:off x="4196" y="2728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84" name="Group 180"/>
          <p:cNvGrpSpPr>
            <a:grpSpLocks/>
          </p:cNvGrpSpPr>
          <p:nvPr/>
        </p:nvGrpSpPr>
        <p:grpSpPr bwMode="auto">
          <a:xfrm>
            <a:off x="5584825" y="4333875"/>
            <a:ext cx="615950" cy="974725"/>
            <a:chOff x="3518" y="2730"/>
            <a:chExt cx="388" cy="614"/>
          </a:xfrm>
        </p:grpSpPr>
        <p:sp>
          <p:nvSpPr>
            <p:cNvPr id="98459" name="Oval 155"/>
            <p:cNvSpPr>
              <a:spLocks noChangeArrowheads="1"/>
            </p:cNvSpPr>
            <p:nvPr/>
          </p:nvSpPr>
          <p:spPr bwMode="auto">
            <a:xfrm>
              <a:off x="3518" y="2730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60" name="Oval 156"/>
            <p:cNvSpPr>
              <a:spLocks noChangeArrowheads="1"/>
            </p:cNvSpPr>
            <p:nvPr/>
          </p:nvSpPr>
          <p:spPr bwMode="auto">
            <a:xfrm>
              <a:off x="3848" y="3286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467" name="Line 163"/>
          <p:cNvSpPr>
            <a:spLocks noChangeShapeType="1"/>
          </p:cNvSpPr>
          <p:nvPr/>
        </p:nvSpPr>
        <p:spPr bwMode="auto">
          <a:xfrm flipH="1" flipV="1">
            <a:off x="7981950" y="3924300"/>
            <a:ext cx="752475" cy="13525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68" name="Line 164"/>
          <p:cNvSpPr>
            <a:spLocks noChangeShapeType="1"/>
          </p:cNvSpPr>
          <p:nvPr/>
        </p:nvSpPr>
        <p:spPr bwMode="auto">
          <a:xfrm flipH="1">
            <a:off x="7181850" y="5276850"/>
            <a:ext cx="15621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69" name="Line 165"/>
          <p:cNvSpPr>
            <a:spLocks noChangeShapeType="1"/>
          </p:cNvSpPr>
          <p:nvPr/>
        </p:nvSpPr>
        <p:spPr bwMode="auto">
          <a:xfrm>
            <a:off x="7181850" y="4381500"/>
            <a:ext cx="15716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70" name="Line 166"/>
          <p:cNvSpPr>
            <a:spLocks noChangeShapeType="1"/>
          </p:cNvSpPr>
          <p:nvPr/>
        </p:nvSpPr>
        <p:spPr bwMode="auto">
          <a:xfrm>
            <a:off x="7191375" y="4381500"/>
            <a:ext cx="800100" cy="132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72" name="Line 168"/>
          <p:cNvSpPr>
            <a:spLocks noChangeShapeType="1"/>
          </p:cNvSpPr>
          <p:nvPr/>
        </p:nvSpPr>
        <p:spPr bwMode="auto">
          <a:xfrm>
            <a:off x="6934200" y="2085975"/>
            <a:ext cx="790575" cy="13430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73" name="Line 169"/>
          <p:cNvSpPr>
            <a:spLocks noChangeShapeType="1"/>
          </p:cNvSpPr>
          <p:nvPr/>
        </p:nvSpPr>
        <p:spPr bwMode="auto">
          <a:xfrm flipH="1" flipV="1">
            <a:off x="6172200" y="2524125"/>
            <a:ext cx="781050" cy="13525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74" name="Line 170"/>
          <p:cNvSpPr>
            <a:spLocks noChangeShapeType="1"/>
          </p:cNvSpPr>
          <p:nvPr/>
        </p:nvSpPr>
        <p:spPr bwMode="auto">
          <a:xfrm flipV="1">
            <a:off x="6953250" y="2552700"/>
            <a:ext cx="765175" cy="132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75" name="Line 171"/>
          <p:cNvSpPr>
            <a:spLocks noChangeShapeType="1"/>
          </p:cNvSpPr>
          <p:nvPr/>
        </p:nvSpPr>
        <p:spPr bwMode="auto">
          <a:xfrm flipH="1">
            <a:off x="6164263" y="2085975"/>
            <a:ext cx="769937" cy="13335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486" name="Group 182"/>
          <p:cNvGrpSpPr>
            <a:grpSpLocks/>
          </p:cNvGrpSpPr>
          <p:nvPr/>
        </p:nvGrpSpPr>
        <p:grpSpPr bwMode="auto">
          <a:xfrm>
            <a:off x="7680325" y="4340225"/>
            <a:ext cx="596900" cy="981075"/>
            <a:chOff x="4838" y="2734"/>
            <a:chExt cx="376" cy="618"/>
          </a:xfrm>
        </p:grpSpPr>
        <p:sp>
          <p:nvSpPr>
            <p:cNvPr id="98476" name="Oval 172"/>
            <p:cNvSpPr>
              <a:spLocks noChangeArrowheads="1"/>
            </p:cNvSpPr>
            <p:nvPr/>
          </p:nvSpPr>
          <p:spPr bwMode="auto">
            <a:xfrm>
              <a:off x="4838" y="3294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77" name="Oval 173"/>
            <p:cNvSpPr>
              <a:spLocks noChangeArrowheads="1"/>
            </p:cNvSpPr>
            <p:nvPr/>
          </p:nvSpPr>
          <p:spPr bwMode="auto">
            <a:xfrm>
              <a:off x="5156" y="2734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88" name="Group 184"/>
          <p:cNvGrpSpPr>
            <a:grpSpLocks/>
          </p:cNvGrpSpPr>
          <p:nvPr/>
        </p:nvGrpSpPr>
        <p:grpSpPr bwMode="auto">
          <a:xfrm>
            <a:off x="7137400" y="4340225"/>
            <a:ext cx="1663700" cy="968375"/>
            <a:chOff x="4496" y="2734"/>
            <a:chExt cx="1048" cy="610"/>
          </a:xfrm>
        </p:grpSpPr>
        <p:sp>
          <p:nvSpPr>
            <p:cNvPr id="98478" name="Oval 174"/>
            <p:cNvSpPr>
              <a:spLocks noChangeArrowheads="1"/>
            </p:cNvSpPr>
            <p:nvPr/>
          </p:nvSpPr>
          <p:spPr bwMode="auto">
            <a:xfrm>
              <a:off x="5486" y="3286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79" name="Oval 175"/>
            <p:cNvSpPr>
              <a:spLocks noChangeArrowheads="1"/>
            </p:cNvSpPr>
            <p:nvPr/>
          </p:nvSpPr>
          <p:spPr bwMode="auto">
            <a:xfrm>
              <a:off x="4496" y="2734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87" name="Group 183"/>
          <p:cNvGrpSpPr>
            <a:grpSpLocks/>
          </p:cNvGrpSpPr>
          <p:nvPr/>
        </p:nvGrpSpPr>
        <p:grpSpPr bwMode="auto">
          <a:xfrm>
            <a:off x="6384925" y="2921000"/>
            <a:ext cx="1130300" cy="111125"/>
            <a:chOff x="4022" y="1840"/>
            <a:chExt cx="712" cy="70"/>
          </a:xfrm>
        </p:grpSpPr>
        <p:sp>
          <p:nvSpPr>
            <p:cNvPr id="98480" name="Oval 176"/>
            <p:cNvSpPr>
              <a:spLocks noChangeArrowheads="1"/>
            </p:cNvSpPr>
            <p:nvPr/>
          </p:nvSpPr>
          <p:spPr bwMode="auto">
            <a:xfrm>
              <a:off x="4022" y="1840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82" name="Oval 178"/>
            <p:cNvSpPr>
              <a:spLocks noChangeArrowheads="1"/>
            </p:cNvSpPr>
            <p:nvPr/>
          </p:nvSpPr>
          <p:spPr bwMode="auto">
            <a:xfrm>
              <a:off x="4676" y="1852"/>
              <a:ext cx="58" cy="58"/>
            </a:xfrm>
            <a:prstGeom prst="ellipse">
              <a:avLst/>
            </a:prstGeom>
            <a:solidFill>
              <a:srgbClr val="0000FF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489" name="Group 185"/>
          <p:cNvGrpSpPr>
            <a:grpSpLocks/>
          </p:cNvGrpSpPr>
          <p:nvPr/>
        </p:nvGrpSpPr>
        <p:grpSpPr bwMode="auto">
          <a:xfrm>
            <a:off x="6889750" y="2044700"/>
            <a:ext cx="120650" cy="1863725"/>
            <a:chOff x="4340" y="1288"/>
            <a:chExt cx="76" cy="1174"/>
          </a:xfrm>
        </p:grpSpPr>
        <p:sp>
          <p:nvSpPr>
            <p:cNvPr id="98481" name="Oval 177"/>
            <p:cNvSpPr>
              <a:spLocks noChangeArrowheads="1"/>
            </p:cNvSpPr>
            <p:nvPr/>
          </p:nvSpPr>
          <p:spPr bwMode="auto">
            <a:xfrm>
              <a:off x="4358" y="2404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83" name="Oval 179"/>
            <p:cNvSpPr>
              <a:spLocks noChangeArrowheads="1"/>
            </p:cNvSpPr>
            <p:nvPr/>
          </p:nvSpPr>
          <p:spPr bwMode="auto">
            <a:xfrm>
              <a:off x="4340" y="1288"/>
              <a:ext cx="58" cy="58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6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9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9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9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9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9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9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9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8" grpId="0" animBg="1"/>
      <p:bldP spid="98387" grpId="0"/>
      <p:bldP spid="98388" grpId="0"/>
      <p:bldP spid="98389" grpId="0"/>
      <p:bldP spid="98407" grpId="0"/>
      <p:bldP spid="98444" grpId="0"/>
      <p:bldP spid="98445" grpId="0"/>
      <p:bldP spid="98454" grpId="0" animBg="1"/>
      <p:bldP spid="98455" grpId="0" animBg="1"/>
      <p:bldP spid="98457" grpId="0" animBg="1"/>
      <p:bldP spid="98458" grpId="0" animBg="1"/>
      <p:bldP spid="98467" grpId="0" animBg="1"/>
      <p:bldP spid="98468" grpId="0" animBg="1"/>
      <p:bldP spid="98469" grpId="0" animBg="1"/>
      <p:bldP spid="98470" grpId="0" animBg="1"/>
      <p:bldP spid="98472" grpId="0" animBg="1"/>
      <p:bldP spid="98473" grpId="0" animBg="1"/>
      <p:bldP spid="98474" grpId="0" animBg="1"/>
      <p:bldP spid="984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34" name="Group 238"/>
          <p:cNvGrpSpPr>
            <a:grpSpLocks/>
          </p:cNvGrpSpPr>
          <p:nvPr/>
        </p:nvGrpSpPr>
        <p:grpSpPr bwMode="auto">
          <a:xfrm>
            <a:off x="265113" y="2225675"/>
            <a:ext cx="3859212" cy="2606675"/>
            <a:chOff x="295" y="2450"/>
            <a:chExt cx="2431" cy="1642"/>
          </a:xfrm>
        </p:grpSpPr>
        <p:sp>
          <p:nvSpPr>
            <p:cNvPr id="55495" name="Rectangle 199"/>
            <p:cNvSpPr>
              <a:spLocks noChangeArrowheads="1"/>
            </p:cNvSpPr>
            <p:nvPr/>
          </p:nvSpPr>
          <p:spPr bwMode="auto">
            <a:xfrm rot="-5400000">
              <a:off x="-156" y="3154"/>
              <a:ext cx="1440" cy="230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96" name="Rectangle 200"/>
            <p:cNvSpPr>
              <a:spLocks noChangeArrowheads="1"/>
            </p:cNvSpPr>
            <p:nvPr/>
          </p:nvSpPr>
          <p:spPr bwMode="auto">
            <a:xfrm>
              <a:off x="1193" y="2551"/>
              <a:ext cx="1440" cy="1440"/>
            </a:xfrm>
            <a:prstGeom prst="rect">
              <a:avLst/>
            </a:prstGeom>
            <a:solidFill>
              <a:srgbClr val="CCECFF">
                <a:alpha val="50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97" name="Oval 201"/>
            <p:cNvSpPr>
              <a:spLocks noChangeArrowheads="1"/>
            </p:cNvSpPr>
            <p:nvPr/>
          </p:nvSpPr>
          <p:spPr bwMode="auto">
            <a:xfrm>
              <a:off x="1365" y="2731"/>
              <a:ext cx="1083" cy="1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0" name="Line 204"/>
            <p:cNvSpPr>
              <a:spLocks noChangeShapeType="1"/>
            </p:cNvSpPr>
            <p:nvPr/>
          </p:nvSpPr>
          <p:spPr bwMode="auto">
            <a:xfrm>
              <a:off x="295" y="3271"/>
              <a:ext cx="2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" name="Line 205"/>
            <p:cNvSpPr>
              <a:spLocks noChangeShapeType="1"/>
            </p:cNvSpPr>
            <p:nvPr/>
          </p:nvSpPr>
          <p:spPr bwMode="auto">
            <a:xfrm flipH="1">
              <a:off x="449" y="2733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" name="Line 206"/>
            <p:cNvSpPr>
              <a:spLocks noChangeShapeType="1"/>
            </p:cNvSpPr>
            <p:nvPr/>
          </p:nvSpPr>
          <p:spPr bwMode="auto">
            <a:xfrm flipH="1">
              <a:off x="455" y="3813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3" name="Line 217"/>
            <p:cNvSpPr>
              <a:spLocks noChangeShapeType="1"/>
            </p:cNvSpPr>
            <p:nvPr/>
          </p:nvSpPr>
          <p:spPr bwMode="auto">
            <a:xfrm>
              <a:off x="634" y="3271"/>
              <a:ext cx="2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4" name="Line 218"/>
            <p:cNvSpPr>
              <a:spLocks noChangeShapeType="1"/>
            </p:cNvSpPr>
            <p:nvPr/>
          </p:nvSpPr>
          <p:spPr bwMode="auto">
            <a:xfrm>
              <a:off x="538" y="3271"/>
              <a:ext cx="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23" name="Group 227"/>
            <p:cNvGrpSpPr>
              <a:grpSpLocks/>
            </p:cNvGrpSpPr>
            <p:nvPr/>
          </p:nvGrpSpPr>
          <p:grpSpPr bwMode="auto">
            <a:xfrm>
              <a:off x="1084" y="3271"/>
              <a:ext cx="1642" cy="0"/>
              <a:chOff x="1081" y="3271"/>
              <a:chExt cx="1642" cy="0"/>
            </a:xfrm>
          </p:grpSpPr>
          <p:grpSp>
            <p:nvGrpSpPr>
              <p:cNvPr id="55518" name="Group 222"/>
              <p:cNvGrpSpPr>
                <a:grpSpLocks/>
              </p:cNvGrpSpPr>
              <p:nvPr/>
            </p:nvGrpSpPr>
            <p:grpSpPr bwMode="auto">
              <a:xfrm>
                <a:off x="1081" y="3271"/>
                <a:ext cx="763" cy="0"/>
                <a:chOff x="1081" y="3271"/>
                <a:chExt cx="763" cy="0"/>
              </a:xfrm>
            </p:grpSpPr>
            <p:sp>
              <p:nvSpPr>
                <p:cNvPr id="55499" name="Line 203"/>
                <p:cNvSpPr>
                  <a:spLocks noChangeShapeType="1"/>
                </p:cNvSpPr>
                <p:nvPr/>
              </p:nvSpPr>
              <p:spPr bwMode="auto">
                <a:xfrm>
                  <a:off x="1081" y="3271"/>
                  <a:ext cx="33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5" name="Line 219"/>
                <p:cNvSpPr>
                  <a:spLocks noChangeShapeType="1"/>
                </p:cNvSpPr>
                <p:nvPr/>
              </p:nvSpPr>
              <p:spPr bwMode="auto">
                <a:xfrm>
                  <a:off x="1525" y="3271"/>
                  <a:ext cx="3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6" name="Line 220"/>
                <p:cNvSpPr>
                  <a:spLocks noChangeShapeType="1"/>
                </p:cNvSpPr>
                <p:nvPr/>
              </p:nvSpPr>
              <p:spPr bwMode="auto">
                <a:xfrm>
                  <a:off x="1444" y="3271"/>
                  <a:ext cx="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17" name="Line 221"/>
              <p:cNvSpPr>
                <a:spLocks noChangeShapeType="1"/>
              </p:cNvSpPr>
              <p:nvPr/>
            </p:nvSpPr>
            <p:spPr bwMode="auto">
              <a:xfrm>
                <a:off x="1873" y="3271"/>
                <a:ext cx="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519" name="Group 223"/>
              <p:cNvGrpSpPr>
                <a:grpSpLocks/>
              </p:cNvGrpSpPr>
              <p:nvPr/>
            </p:nvGrpSpPr>
            <p:grpSpPr bwMode="auto">
              <a:xfrm flipH="1">
                <a:off x="1960" y="3271"/>
                <a:ext cx="763" cy="0"/>
                <a:chOff x="1081" y="3271"/>
                <a:chExt cx="763" cy="0"/>
              </a:xfrm>
            </p:grpSpPr>
            <p:sp>
              <p:nvSpPr>
                <p:cNvPr id="55520" name="Line 224"/>
                <p:cNvSpPr>
                  <a:spLocks noChangeShapeType="1"/>
                </p:cNvSpPr>
                <p:nvPr/>
              </p:nvSpPr>
              <p:spPr bwMode="auto">
                <a:xfrm>
                  <a:off x="1081" y="3271"/>
                  <a:ext cx="33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1" name="Line 225"/>
                <p:cNvSpPr>
                  <a:spLocks noChangeShapeType="1"/>
                </p:cNvSpPr>
                <p:nvPr/>
              </p:nvSpPr>
              <p:spPr bwMode="auto">
                <a:xfrm>
                  <a:off x="1525" y="3271"/>
                  <a:ext cx="3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2" name="Line 226"/>
                <p:cNvSpPr>
                  <a:spLocks noChangeShapeType="1"/>
                </p:cNvSpPr>
                <p:nvPr/>
              </p:nvSpPr>
              <p:spPr bwMode="auto">
                <a:xfrm>
                  <a:off x="1444" y="3271"/>
                  <a:ext cx="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524" name="Group 228"/>
            <p:cNvGrpSpPr>
              <a:grpSpLocks/>
            </p:cNvGrpSpPr>
            <p:nvPr/>
          </p:nvGrpSpPr>
          <p:grpSpPr bwMode="auto">
            <a:xfrm rot="-5400000">
              <a:off x="1087" y="3271"/>
              <a:ext cx="1642" cy="0"/>
              <a:chOff x="1081" y="3271"/>
              <a:chExt cx="1642" cy="0"/>
            </a:xfrm>
          </p:grpSpPr>
          <p:grpSp>
            <p:nvGrpSpPr>
              <p:cNvPr id="55525" name="Group 229"/>
              <p:cNvGrpSpPr>
                <a:grpSpLocks/>
              </p:cNvGrpSpPr>
              <p:nvPr/>
            </p:nvGrpSpPr>
            <p:grpSpPr bwMode="auto">
              <a:xfrm>
                <a:off x="1081" y="3271"/>
                <a:ext cx="763" cy="0"/>
                <a:chOff x="1081" y="3271"/>
                <a:chExt cx="763" cy="0"/>
              </a:xfrm>
            </p:grpSpPr>
            <p:sp>
              <p:nvSpPr>
                <p:cNvPr id="55526" name="Line 230"/>
                <p:cNvSpPr>
                  <a:spLocks noChangeShapeType="1"/>
                </p:cNvSpPr>
                <p:nvPr/>
              </p:nvSpPr>
              <p:spPr bwMode="auto">
                <a:xfrm>
                  <a:off x="1081" y="3271"/>
                  <a:ext cx="33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7" name="Line 231"/>
                <p:cNvSpPr>
                  <a:spLocks noChangeShapeType="1"/>
                </p:cNvSpPr>
                <p:nvPr/>
              </p:nvSpPr>
              <p:spPr bwMode="auto">
                <a:xfrm>
                  <a:off x="1525" y="3271"/>
                  <a:ext cx="3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8" name="Line 232"/>
                <p:cNvSpPr>
                  <a:spLocks noChangeShapeType="1"/>
                </p:cNvSpPr>
                <p:nvPr/>
              </p:nvSpPr>
              <p:spPr bwMode="auto">
                <a:xfrm>
                  <a:off x="1444" y="3271"/>
                  <a:ext cx="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529" name="Line 233"/>
              <p:cNvSpPr>
                <a:spLocks noChangeShapeType="1"/>
              </p:cNvSpPr>
              <p:nvPr/>
            </p:nvSpPr>
            <p:spPr bwMode="auto">
              <a:xfrm>
                <a:off x="1873" y="3271"/>
                <a:ext cx="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530" name="Group 234"/>
              <p:cNvGrpSpPr>
                <a:grpSpLocks/>
              </p:cNvGrpSpPr>
              <p:nvPr/>
            </p:nvGrpSpPr>
            <p:grpSpPr bwMode="auto">
              <a:xfrm flipH="1">
                <a:off x="1960" y="3271"/>
                <a:ext cx="763" cy="0"/>
                <a:chOff x="1081" y="3271"/>
                <a:chExt cx="763" cy="0"/>
              </a:xfrm>
            </p:grpSpPr>
            <p:sp>
              <p:nvSpPr>
                <p:cNvPr id="55531" name="Line 235"/>
                <p:cNvSpPr>
                  <a:spLocks noChangeShapeType="1"/>
                </p:cNvSpPr>
                <p:nvPr/>
              </p:nvSpPr>
              <p:spPr bwMode="auto">
                <a:xfrm>
                  <a:off x="1081" y="3271"/>
                  <a:ext cx="33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32" name="Line 236"/>
                <p:cNvSpPr>
                  <a:spLocks noChangeShapeType="1"/>
                </p:cNvSpPr>
                <p:nvPr/>
              </p:nvSpPr>
              <p:spPr bwMode="auto">
                <a:xfrm>
                  <a:off x="1525" y="3271"/>
                  <a:ext cx="3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33" name="Line 237"/>
                <p:cNvSpPr>
                  <a:spLocks noChangeShapeType="1"/>
                </p:cNvSpPr>
                <p:nvPr/>
              </p:nvSpPr>
              <p:spPr bwMode="auto">
                <a:xfrm>
                  <a:off x="1444" y="3271"/>
                  <a:ext cx="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477" name="Group 181"/>
          <p:cNvGrpSpPr>
            <a:grpSpLocks/>
          </p:cNvGrpSpPr>
          <p:nvPr/>
        </p:nvGrpSpPr>
        <p:grpSpPr bwMode="auto">
          <a:xfrm>
            <a:off x="5349875" y="1571625"/>
            <a:ext cx="2314575" cy="3619500"/>
            <a:chOff x="1012" y="2039"/>
            <a:chExt cx="1458" cy="2280"/>
          </a:xfrm>
        </p:grpSpPr>
        <p:sp>
          <p:nvSpPr>
            <p:cNvPr id="55411" name="Freeform 115"/>
            <p:cNvSpPr>
              <a:spLocks/>
            </p:cNvSpPr>
            <p:nvPr/>
          </p:nvSpPr>
          <p:spPr bwMode="auto">
            <a:xfrm>
              <a:off x="1222" y="2153"/>
              <a:ext cx="1248" cy="2166"/>
            </a:xfrm>
            <a:custGeom>
              <a:avLst/>
              <a:gdLst/>
              <a:ahLst/>
              <a:cxnLst>
                <a:cxn ang="0">
                  <a:pos x="1248" y="1440"/>
                </a:cxn>
                <a:cxn ang="0">
                  <a:pos x="1248" y="0"/>
                </a:cxn>
                <a:cxn ang="0">
                  <a:pos x="0" y="721"/>
                </a:cxn>
                <a:cxn ang="0">
                  <a:pos x="0" y="2166"/>
                </a:cxn>
                <a:cxn ang="0">
                  <a:pos x="1248" y="1440"/>
                </a:cxn>
              </a:cxnLst>
              <a:rect l="0" t="0" r="r" b="b"/>
              <a:pathLst>
                <a:path w="1248" h="2166">
                  <a:moveTo>
                    <a:pt x="1248" y="1440"/>
                  </a:moveTo>
                  <a:lnTo>
                    <a:pt x="1248" y="0"/>
                  </a:lnTo>
                  <a:lnTo>
                    <a:pt x="0" y="721"/>
                  </a:lnTo>
                  <a:lnTo>
                    <a:pt x="0" y="2166"/>
                  </a:lnTo>
                  <a:lnTo>
                    <a:pt x="1248" y="144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4" name="Freeform 128"/>
            <p:cNvSpPr>
              <a:spLocks/>
            </p:cNvSpPr>
            <p:nvPr/>
          </p:nvSpPr>
          <p:spPr bwMode="auto">
            <a:xfrm>
              <a:off x="1018" y="2753"/>
              <a:ext cx="204" cy="1566"/>
            </a:xfrm>
            <a:custGeom>
              <a:avLst/>
              <a:gdLst/>
              <a:ahLst/>
              <a:cxnLst>
                <a:cxn ang="0">
                  <a:pos x="204" y="1566"/>
                </a:cxn>
                <a:cxn ang="0">
                  <a:pos x="0" y="1452"/>
                </a:cxn>
                <a:cxn ang="0">
                  <a:pos x="0" y="0"/>
                </a:cxn>
                <a:cxn ang="0">
                  <a:pos x="204" y="118"/>
                </a:cxn>
                <a:cxn ang="0">
                  <a:pos x="204" y="1566"/>
                </a:cxn>
              </a:cxnLst>
              <a:rect l="0" t="0" r="r" b="b"/>
              <a:pathLst>
                <a:path w="204" h="1566">
                  <a:moveTo>
                    <a:pt x="204" y="1566"/>
                  </a:moveTo>
                  <a:lnTo>
                    <a:pt x="0" y="1452"/>
                  </a:lnTo>
                  <a:lnTo>
                    <a:pt x="0" y="0"/>
                  </a:lnTo>
                  <a:lnTo>
                    <a:pt x="204" y="118"/>
                  </a:lnTo>
                  <a:lnTo>
                    <a:pt x="204" y="1566"/>
                  </a:lnTo>
                  <a:close/>
                </a:path>
              </a:pathLst>
            </a:custGeom>
            <a:solidFill>
              <a:srgbClr val="FFCCFF">
                <a:alpha val="50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5" name="Freeform 129"/>
            <p:cNvSpPr>
              <a:spLocks/>
            </p:cNvSpPr>
            <p:nvPr/>
          </p:nvSpPr>
          <p:spPr bwMode="auto">
            <a:xfrm>
              <a:off x="1012" y="2039"/>
              <a:ext cx="1452" cy="834"/>
            </a:xfrm>
            <a:custGeom>
              <a:avLst/>
              <a:gdLst/>
              <a:ahLst/>
              <a:cxnLst>
                <a:cxn ang="0">
                  <a:pos x="210" y="834"/>
                </a:cxn>
                <a:cxn ang="0">
                  <a:pos x="0" y="720"/>
                </a:cxn>
                <a:cxn ang="0">
                  <a:pos x="1242" y="0"/>
                </a:cxn>
                <a:cxn ang="0">
                  <a:pos x="1452" y="120"/>
                </a:cxn>
                <a:cxn ang="0">
                  <a:pos x="210" y="834"/>
                </a:cxn>
              </a:cxnLst>
              <a:rect l="0" t="0" r="r" b="b"/>
              <a:pathLst>
                <a:path w="1452" h="834">
                  <a:moveTo>
                    <a:pt x="210" y="834"/>
                  </a:moveTo>
                  <a:lnTo>
                    <a:pt x="0" y="720"/>
                  </a:lnTo>
                  <a:lnTo>
                    <a:pt x="1242" y="0"/>
                  </a:lnTo>
                  <a:lnTo>
                    <a:pt x="1452" y="120"/>
                  </a:lnTo>
                  <a:lnTo>
                    <a:pt x="210" y="834"/>
                  </a:lnTo>
                  <a:close/>
                </a:path>
              </a:pathLst>
            </a:custGeom>
            <a:solidFill>
              <a:srgbClr val="99FF99">
                <a:alpha val="50000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88" name="Freeform 192"/>
          <p:cNvSpPr>
            <a:spLocks/>
          </p:cNvSpPr>
          <p:nvPr/>
        </p:nvSpPr>
        <p:spPr bwMode="auto">
          <a:xfrm>
            <a:off x="5915025" y="2525713"/>
            <a:ext cx="1162050" cy="1700212"/>
          </a:xfrm>
          <a:custGeom>
            <a:avLst/>
            <a:gdLst/>
            <a:ahLst/>
            <a:cxnLst>
              <a:cxn ang="0">
                <a:pos x="681" y="0"/>
              </a:cxn>
              <a:cxn ang="0">
                <a:pos x="558" y="15"/>
              </a:cxn>
              <a:cxn ang="0">
                <a:pos x="468" y="57"/>
              </a:cxn>
              <a:cxn ang="0">
                <a:pos x="345" y="144"/>
              </a:cxn>
              <a:cxn ang="0">
                <a:pos x="258" y="234"/>
              </a:cxn>
              <a:cxn ang="0">
                <a:pos x="177" y="339"/>
              </a:cxn>
              <a:cxn ang="0">
                <a:pos x="111" y="444"/>
              </a:cxn>
              <a:cxn ang="0">
                <a:pos x="72" y="540"/>
              </a:cxn>
              <a:cxn ang="0">
                <a:pos x="30" y="657"/>
              </a:cxn>
              <a:cxn ang="0">
                <a:pos x="6" y="780"/>
              </a:cxn>
              <a:cxn ang="0">
                <a:pos x="0" y="873"/>
              </a:cxn>
              <a:cxn ang="0">
                <a:pos x="9" y="966"/>
              </a:cxn>
              <a:cxn ang="0">
                <a:pos x="30" y="1044"/>
              </a:cxn>
              <a:cxn ang="0">
                <a:pos x="48" y="1071"/>
              </a:cxn>
              <a:cxn ang="0">
                <a:pos x="99" y="1071"/>
              </a:cxn>
              <a:cxn ang="0">
                <a:pos x="177" y="1056"/>
              </a:cxn>
              <a:cxn ang="0">
                <a:pos x="249" y="1029"/>
              </a:cxn>
              <a:cxn ang="0">
                <a:pos x="309" y="990"/>
              </a:cxn>
              <a:cxn ang="0">
                <a:pos x="396" y="927"/>
              </a:cxn>
              <a:cxn ang="0">
                <a:pos x="471" y="852"/>
              </a:cxn>
              <a:cxn ang="0">
                <a:pos x="546" y="765"/>
              </a:cxn>
              <a:cxn ang="0">
                <a:pos x="597" y="684"/>
              </a:cxn>
              <a:cxn ang="0">
                <a:pos x="660" y="558"/>
              </a:cxn>
              <a:cxn ang="0">
                <a:pos x="699" y="447"/>
              </a:cxn>
              <a:cxn ang="0">
                <a:pos x="726" y="348"/>
              </a:cxn>
              <a:cxn ang="0">
                <a:pos x="732" y="210"/>
              </a:cxn>
              <a:cxn ang="0">
                <a:pos x="717" y="96"/>
              </a:cxn>
              <a:cxn ang="0">
                <a:pos x="702" y="39"/>
              </a:cxn>
              <a:cxn ang="0">
                <a:pos x="681" y="0"/>
              </a:cxn>
            </a:cxnLst>
            <a:rect l="0" t="0" r="r" b="b"/>
            <a:pathLst>
              <a:path w="732" h="1071">
                <a:moveTo>
                  <a:pt x="681" y="0"/>
                </a:moveTo>
                <a:lnTo>
                  <a:pt x="558" y="15"/>
                </a:lnTo>
                <a:lnTo>
                  <a:pt x="468" y="57"/>
                </a:lnTo>
                <a:lnTo>
                  <a:pt x="345" y="144"/>
                </a:lnTo>
                <a:lnTo>
                  <a:pt x="258" y="234"/>
                </a:lnTo>
                <a:lnTo>
                  <a:pt x="177" y="339"/>
                </a:lnTo>
                <a:lnTo>
                  <a:pt x="111" y="444"/>
                </a:lnTo>
                <a:lnTo>
                  <a:pt x="72" y="540"/>
                </a:lnTo>
                <a:lnTo>
                  <a:pt x="30" y="657"/>
                </a:lnTo>
                <a:lnTo>
                  <a:pt x="6" y="780"/>
                </a:lnTo>
                <a:lnTo>
                  <a:pt x="0" y="873"/>
                </a:lnTo>
                <a:lnTo>
                  <a:pt x="9" y="966"/>
                </a:lnTo>
                <a:lnTo>
                  <a:pt x="30" y="1044"/>
                </a:lnTo>
                <a:lnTo>
                  <a:pt x="48" y="1071"/>
                </a:lnTo>
                <a:lnTo>
                  <a:pt x="99" y="1071"/>
                </a:lnTo>
                <a:lnTo>
                  <a:pt x="177" y="1056"/>
                </a:lnTo>
                <a:lnTo>
                  <a:pt x="249" y="1029"/>
                </a:lnTo>
                <a:lnTo>
                  <a:pt x="309" y="990"/>
                </a:lnTo>
                <a:lnTo>
                  <a:pt x="396" y="927"/>
                </a:lnTo>
                <a:lnTo>
                  <a:pt x="471" y="852"/>
                </a:lnTo>
                <a:lnTo>
                  <a:pt x="546" y="765"/>
                </a:lnTo>
                <a:lnTo>
                  <a:pt x="597" y="684"/>
                </a:lnTo>
                <a:lnTo>
                  <a:pt x="660" y="558"/>
                </a:lnTo>
                <a:lnTo>
                  <a:pt x="699" y="447"/>
                </a:lnTo>
                <a:lnTo>
                  <a:pt x="726" y="348"/>
                </a:lnTo>
                <a:lnTo>
                  <a:pt x="732" y="210"/>
                </a:lnTo>
                <a:lnTo>
                  <a:pt x="717" y="96"/>
                </a:lnTo>
                <a:lnTo>
                  <a:pt x="702" y="39"/>
                </a:lnTo>
                <a:lnTo>
                  <a:pt x="681" y="0"/>
                </a:lnTo>
                <a:close/>
              </a:path>
            </a:pathLst>
          </a:cu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476" name="Group 180"/>
          <p:cNvGrpSpPr>
            <a:grpSpLocks/>
          </p:cNvGrpSpPr>
          <p:nvPr/>
        </p:nvGrpSpPr>
        <p:grpSpPr bwMode="auto">
          <a:xfrm>
            <a:off x="7156450" y="1389063"/>
            <a:ext cx="1157288" cy="3035300"/>
            <a:chOff x="2150" y="1917"/>
            <a:chExt cx="729" cy="1912"/>
          </a:xfrm>
        </p:grpSpPr>
        <p:sp>
          <p:nvSpPr>
            <p:cNvPr id="55437" name="Line 141"/>
            <p:cNvSpPr>
              <a:spLocks noChangeShapeType="1"/>
            </p:cNvSpPr>
            <p:nvPr/>
          </p:nvSpPr>
          <p:spPr bwMode="auto">
            <a:xfrm>
              <a:off x="2470" y="2153"/>
              <a:ext cx="0" cy="167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8" name="Line 142"/>
            <p:cNvSpPr>
              <a:spLocks noChangeShapeType="1"/>
            </p:cNvSpPr>
            <p:nvPr/>
          </p:nvSpPr>
          <p:spPr bwMode="auto">
            <a:xfrm flipH="1" flipV="1">
              <a:off x="2150" y="1968"/>
              <a:ext cx="320" cy="18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9" name="Line 143"/>
            <p:cNvSpPr>
              <a:spLocks noChangeShapeType="1"/>
            </p:cNvSpPr>
            <p:nvPr/>
          </p:nvSpPr>
          <p:spPr bwMode="auto">
            <a:xfrm flipV="1">
              <a:off x="2470" y="1917"/>
              <a:ext cx="409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09588" y="1213864"/>
            <a:ext cx="181011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5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1960563" y="2667000"/>
            <a:ext cx="1719262" cy="171926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3" name="Freeform 117"/>
          <p:cNvSpPr>
            <a:spLocks/>
          </p:cNvSpPr>
          <p:nvPr/>
        </p:nvSpPr>
        <p:spPr bwMode="auto">
          <a:xfrm>
            <a:off x="5921375" y="2190750"/>
            <a:ext cx="1490663" cy="2578100"/>
          </a:xfrm>
          <a:custGeom>
            <a:avLst/>
            <a:gdLst/>
            <a:ahLst/>
            <a:cxnLst>
              <a:cxn ang="0">
                <a:pos x="1248" y="1440"/>
              </a:cxn>
              <a:cxn ang="0">
                <a:pos x="1248" y="0"/>
              </a:cxn>
              <a:cxn ang="0">
                <a:pos x="0" y="721"/>
              </a:cxn>
              <a:cxn ang="0">
                <a:pos x="0" y="2166"/>
              </a:cxn>
              <a:cxn ang="0">
                <a:pos x="1248" y="1440"/>
              </a:cxn>
            </a:cxnLst>
            <a:rect l="0" t="0" r="r" b="b"/>
            <a:pathLst>
              <a:path w="1248" h="2166">
                <a:moveTo>
                  <a:pt x="1248" y="1440"/>
                </a:moveTo>
                <a:lnTo>
                  <a:pt x="1248" y="0"/>
                </a:lnTo>
                <a:lnTo>
                  <a:pt x="0" y="721"/>
                </a:lnTo>
                <a:lnTo>
                  <a:pt x="0" y="2166"/>
                </a:lnTo>
                <a:lnTo>
                  <a:pt x="1248" y="1440"/>
                </a:lnTo>
                <a:close/>
              </a:path>
            </a:pathLst>
          </a:custGeom>
          <a:noFill/>
          <a:ln w="31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8" name="Oval 132"/>
          <p:cNvSpPr>
            <a:spLocks noChangeArrowheads="1"/>
          </p:cNvSpPr>
          <p:nvPr/>
        </p:nvSpPr>
        <p:spPr bwMode="auto">
          <a:xfrm rot="18000000">
            <a:off x="5291931" y="2661445"/>
            <a:ext cx="2085975" cy="1236662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33" name="Freeform 137"/>
          <p:cNvSpPr>
            <a:spLocks/>
          </p:cNvSpPr>
          <p:nvPr/>
        </p:nvSpPr>
        <p:spPr bwMode="auto">
          <a:xfrm>
            <a:off x="5988050" y="2533650"/>
            <a:ext cx="1089025" cy="1695450"/>
          </a:xfrm>
          <a:custGeom>
            <a:avLst/>
            <a:gdLst/>
            <a:ahLst/>
            <a:cxnLst>
              <a:cxn ang="0">
                <a:pos x="0" y="1068"/>
              </a:cxn>
              <a:cxn ang="0">
                <a:pos x="84" y="1062"/>
              </a:cxn>
              <a:cxn ang="0">
                <a:pos x="174" y="1038"/>
              </a:cxn>
              <a:cxn ang="0">
                <a:pos x="276" y="978"/>
              </a:cxn>
              <a:cxn ang="0">
                <a:pos x="384" y="891"/>
              </a:cxn>
              <a:cxn ang="0">
                <a:pos x="465" y="804"/>
              </a:cxn>
              <a:cxn ang="0">
                <a:pos x="546" y="690"/>
              </a:cxn>
              <a:cxn ang="0">
                <a:pos x="636" y="498"/>
              </a:cxn>
              <a:cxn ang="0">
                <a:pos x="678" y="330"/>
              </a:cxn>
              <a:cxn ang="0">
                <a:pos x="684" y="192"/>
              </a:cxn>
              <a:cxn ang="0">
                <a:pos x="666" y="75"/>
              </a:cxn>
              <a:cxn ang="0">
                <a:pos x="636" y="0"/>
              </a:cxn>
            </a:cxnLst>
            <a:rect l="0" t="0" r="r" b="b"/>
            <a:pathLst>
              <a:path w="686" h="1068">
                <a:moveTo>
                  <a:pt x="0" y="1068"/>
                </a:moveTo>
                <a:cubicBezTo>
                  <a:pt x="14" y="1067"/>
                  <a:pt x="55" y="1067"/>
                  <a:pt x="84" y="1062"/>
                </a:cubicBezTo>
                <a:cubicBezTo>
                  <a:pt x="113" y="1057"/>
                  <a:pt x="142" y="1052"/>
                  <a:pt x="174" y="1038"/>
                </a:cubicBezTo>
                <a:cubicBezTo>
                  <a:pt x="206" y="1024"/>
                  <a:pt x="241" y="1002"/>
                  <a:pt x="276" y="978"/>
                </a:cubicBezTo>
                <a:cubicBezTo>
                  <a:pt x="311" y="954"/>
                  <a:pt x="353" y="920"/>
                  <a:pt x="384" y="891"/>
                </a:cubicBezTo>
                <a:cubicBezTo>
                  <a:pt x="415" y="862"/>
                  <a:pt x="438" y="837"/>
                  <a:pt x="465" y="804"/>
                </a:cubicBezTo>
                <a:cubicBezTo>
                  <a:pt x="492" y="771"/>
                  <a:pt x="518" y="741"/>
                  <a:pt x="546" y="690"/>
                </a:cubicBezTo>
                <a:cubicBezTo>
                  <a:pt x="574" y="639"/>
                  <a:pt x="614" y="558"/>
                  <a:pt x="636" y="498"/>
                </a:cubicBezTo>
                <a:cubicBezTo>
                  <a:pt x="658" y="438"/>
                  <a:pt x="670" y="381"/>
                  <a:pt x="678" y="330"/>
                </a:cubicBezTo>
                <a:cubicBezTo>
                  <a:pt x="686" y="279"/>
                  <a:pt x="686" y="234"/>
                  <a:pt x="684" y="192"/>
                </a:cubicBezTo>
                <a:cubicBezTo>
                  <a:pt x="682" y="150"/>
                  <a:pt x="674" y="107"/>
                  <a:pt x="666" y="75"/>
                </a:cubicBezTo>
                <a:cubicBezTo>
                  <a:pt x="658" y="43"/>
                  <a:pt x="642" y="16"/>
                  <a:pt x="636" y="0"/>
                </a:cubicBezTo>
              </a:path>
            </a:pathLst>
          </a:cu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3" name="Group 207"/>
          <p:cNvGrpSpPr>
            <a:grpSpLocks/>
          </p:cNvGrpSpPr>
          <p:nvPr/>
        </p:nvGrpSpPr>
        <p:grpSpPr bwMode="auto">
          <a:xfrm>
            <a:off x="808038" y="2343150"/>
            <a:ext cx="3219450" cy="114300"/>
            <a:chOff x="3078" y="3238"/>
            <a:chExt cx="2028" cy="72"/>
          </a:xfrm>
        </p:grpSpPr>
        <p:sp>
          <p:nvSpPr>
            <p:cNvPr id="55321" name="Oval 25"/>
            <p:cNvSpPr>
              <a:spLocks noChangeArrowheads="1"/>
            </p:cNvSpPr>
            <p:nvPr/>
          </p:nvSpPr>
          <p:spPr bwMode="auto">
            <a:xfrm>
              <a:off x="5040" y="3244"/>
              <a:ext cx="66" cy="66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4" name="Oval 178"/>
            <p:cNvSpPr>
              <a:spLocks noChangeArrowheads="1"/>
            </p:cNvSpPr>
            <p:nvPr/>
          </p:nvSpPr>
          <p:spPr bwMode="auto">
            <a:xfrm>
              <a:off x="3078" y="3238"/>
              <a:ext cx="66" cy="66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484" name="Group 188"/>
          <p:cNvGrpSpPr>
            <a:grpSpLocks/>
          </p:cNvGrpSpPr>
          <p:nvPr/>
        </p:nvGrpSpPr>
        <p:grpSpPr bwMode="auto">
          <a:xfrm>
            <a:off x="5911850" y="2527300"/>
            <a:ext cx="1490663" cy="1901825"/>
            <a:chOff x="1366" y="2641"/>
            <a:chExt cx="939" cy="1198"/>
          </a:xfrm>
        </p:grpSpPr>
        <p:sp>
          <p:nvSpPr>
            <p:cNvPr id="55419" name="Freeform 123"/>
            <p:cNvSpPr>
              <a:spLocks/>
            </p:cNvSpPr>
            <p:nvPr/>
          </p:nvSpPr>
          <p:spPr bwMode="auto">
            <a:xfrm>
              <a:off x="1369" y="2699"/>
              <a:ext cx="465" cy="810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372" y="66"/>
                </a:cxn>
                <a:cxn ang="0">
                  <a:pos x="294" y="138"/>
                </a:cxn>
                <a:cxn ang="0">
                  <a:pos x="213" y="228"/>
                </a:cxn>
                <a:cxn ang="0">
                  <a:pos x="135" y="342"/>
                </a:cxn>
                <a:cxn ang="0">
                  <a:pos x="72" y="471"/>
                </a:cxn>
                <a:cxn ang="0">
                  <a:pos x="39" y="567"/>
                </a:cxn>
                <a:cxn ang="0">
                  <a:pos x="9" y="690"/>
                </a:cxn>
                <a:cxn ang="0">
                  <a:pos x="0" y="810"/>
                </a:cxn>
              </a:cxnLst>
              <a:rect l="0" t="0" r="r" b="b"/>
              <a:pathLst>
                <a:path w="465" h="810">
                  <a:moveTo>
                    <a:pt x="465" y="0"/>
                  </a:moveTo>
                  <a:cubicBezTo>
                    <a:pt x="432" y="21"/>
                    <a:pt x="400" y="43"/>
                    <a:pt x="372" y="66"/>
                  </a:cubicBezTo>
                  <a:cubicBezTo>
                    <a:pt x="344" y="89"/>
                    <a:pt x="320" y="111"/>
                    <a:pt x="294" y="138"/>
                  </a:cubicBezTo>
                  <a:cubicBezTo>
                    <a:pt x="268" y="165"/>
                    <a:pt x="239" y="194"/>
                    <a:pt x="213" y="228"/>
                  </a:cubicBezTo>
                  <a:cubicBezTo>
                    <a:pt x="187" y="262"/>
                    <a:pt x="158" y="302"/>
                    <a:pt x="135" y="342"/>
                  </a:cubicBezTo>
                  <a:cubicBezTo>
                    <a:pt x="112" y="382"/>
                    <a:pt x="88" y="434"/>
                    <a:pt x="72" y="471"/>
                  </a:cubicBezTo>
                  <a:cubicBezTo>
                    <a:pt x="56" y="508"/>
                    <a:pt x="49" y="531"/>
                    <a:pt x="39" y="567"/>
                  </a:cubicBezTo>
                  <a:cubicBezTo>
                    <a:pt x="29" y="603"/>
                    <a:pt x="15" y="650"/>
                    <a:pt x="9" y="690"/>
                  </a:cubicBezTo>
                  <a:cubicBezTo>
                    <a:pt x="3" y="730"/>
                    <a:pt x="1" y="770"/>
                    <a:pt x="0" y="81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0" name="Freeform 124"/>
            <p:cNvSpPr>
              <a:spLocks/>
            </p:cNvSpPr>
            <p:nvPr/>
          </p:nvSpPr>
          <p:spPr bwMode="auto">
            <a:xfrm rot="10800000">
              <a:off x="1837" y="2969"/>
              <a:ext cx="468" cy="816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372" y="66"/>
                </a:cxn>
                <a:cxn ang="0">
                  <a:pos x="294" y="138"/>
                </a:cxn>
                <a:cxn ang="0">
                  <a:pos x="213" y="228"/>
                </a:cxn>
                <a:cxn ang="0">
                  <a:pos x="135" y="342"/>
                </a:cxn>
                <a:cxn ang="0">
                  <a:pos x="72" y="471"/>
                </a:cxn>
                <a:cxn ang="0">
                  <a:pos x="39" y="567"/>
                </a:cxn>
                <a:cxn ang="0">
                  <a:pos x="9" y="690"/>
                </a:cxn>
                <a:cxn ang="0">
                  <a:pos x="0" y="810"/>
                </a:cxn>
              </a:cxnLst>
              <a:rect l="0" t="0" r="r" b="b"/>
              <a:pathLst>
                <a:path w="465" h="810">
                  <a:moveTo>
                    <a:pt x="465" y="0"/>
                  </a:moveTo>
                  <a:cubicBezTo>
                    <a:pt x="432" y="21"/>
                    <a:pt x="400" y="43"/>
                    <a:pt x="372" y="66"/>
                  </a:cubicBezTo>
                  <a:cubicBezTo>
                    <a:pt x="344" y="89"/>
                    <a:pt x="320" y="111"/>
                    <a:pt x="294" y="138"/>
                  </a:cubicBezTo>
                  <a:cubicBezTo>
                    <a:pt x="268" y="165"/>
                    <a:pt x="239" y="194"/>
                    <a:pt x="213" y="228"/>
                  </a:cubicBezTo>
                  <a:cubicBezTo>
                    <a:pt x="187" y="262"/>
                    <a:pt x="158" y="302"/>
                    <a:pt x="135" y="342"/>
                  </a:cubicBezTo>
                  <a:cubicBezTo>
                    <a:pt x="112" y="382"/>
                    <a:pt x="88" y="434"/>
                    <a:pt x="72" y="471"/>
                  </a:cubicBezTo>
                  <a:cubicBezTo>
                    <a:pt x="56" y="508"/>
                    <a:pt x="49" y="531"/>
                    <a:pt x="39" y="567"/>
                  </a:cubicBezTo>
                  <a:cubicBezTo>
                    <a:pt x="29" y="603"/>
                    <a:pt x="15" y="650"/>
                    <a:pt x="9" y="690"/>
                  </a:cubicBezTo>
                  <a:cubicBezTo>
                    <a:pt x="3" y="730"/>
                    <a:pt x="1" y="770"/>
                    <a:pt x="0" y="81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1" name="Freeform 125"/>
            <p:cNvSpPr>
              <a:spLocks/>
            </p:cNvSpPr>
            <p:nvPr/>
          </p:nvSpPr>
          <p:spPr bwMode="auto">
            <a:xfrm>
              <a:off x="1831" y="2641"/>
              <a:ext cx="473" cy="328"/>
            </a:xfrm>
            <a:custGeom>
              <a:avLst/>
              <a:gdLst/>
              <a:ahLst/>
              <a:cxnLst>
                <a:cxn ang="0">
                  <a:pos x="471" y="328"/>
                </a:cxn>
                <a:cxn ang="0">
                  <a:pos x="471" y="283"/>
                </a:cxn>
                <a:cxn ang="0">
                  <a:pos x="459" y="217"/>
                </a:cxn>
                <a:cxn ang="0">
                  <a:pos x="435" y="151"/>
                </a:cxn>
                <a:cxn ang="0">
                  <a:pos x="396" y="85"/>
                </a:cxn>
                <a:cxn ang="0">
                  <a:pos x="345" y="40"/>
                </a:cxn>
                <a:cxn ang="0">
                  <a:pos x="279" y="10"/>
                </a:cxn>
                <a:cxn ang="0">
                  <a:pos x="222" y="1"/>
                </a:cxn>
                <a:cxn ang="0">
                  <a:pos x="159" y="4"/>
                </a:cxn>
                <a:cxn ang="0">
                  <a:pos x="93" y="19"/>
                </a:cxn>
                <a:cxn ang="0">
                  <a:pos x="0" y="61"/>
                </a:cxn>
              </a:cxnLst>
              <a:rect l="0" t="0" r="r" b="b"/>
              <a:pathLst>
                <a:path w="473" h="328">
                  <a:moveTo>
                    <a:pt x="471" y="328"/>
                  </a:moveTo>
                  <a:cubicBezTo>
                    <a:pt x="471" y="321"/>
                    <a:pt x="473" y="301"/>
                    <a:pt x="471" y="283"/>
                  </a:cubicBezTo>
                  <a:cubicBezTo>
                    <a:pt x="469" y="265"/>
                    <a:pt x="465" y="239"/>
                    <a:pt x="459" y="217"/>
                  </a:cubicBezTo>
                  <a:cubicBezTo>
                    <a:pt x="453" y="195"/>
                    <a:pt x="445" y="173"/>
                    <a:pt x="435" y="151"/>
                  </a:cubicBezTo>
                  <a:cubicBezTo>
                    <a:pt x="425" y="129"/>
                    <a:pt x="411" y="103"/>
                    <a:pt x="396" y="85"/>
                  </a:cubicBezTo>
                  <a:cubicBezTo>
                    <a:pt x="381" y="67"/>
                    <a:pt x="364" y="52"/>
                    <a:pt x="345" y="40"/>
                  </a:cubicBezTo>
                  <a:cubicBezTo>
                    <a:pt x="326" y="28"/>
                    <a:pt x="299" y="16"/>
                    <a:pt x="279" y="10"/>
                  </a:cubicBezTo>
                  <a:cubicBezTo>
                    <a:pt x="259" y="4"/>
                    <a:pt x="242" y="2"/>
                    <a:pt x="222" y="1"/>
                  </a:cubicBezTo>
                  <a:cubicBezTo>
                    <a:pt x="202" y="0"/>
                    <a:pt x="180" y="1"/>
                    <a:pt x="159" y="4"/>
                  </a:cubicBezTo>
                  <a:cubicBezTo>
                    <a:pt x="138" y="7"/>
                    <a:pt x="119" y="10"/>
                    <a:pt x="93" y="19"/>
                  </a:cubicBezTo>
                  <a:cubicBezTo>
                    <a:pt x="67" y="28"/>
                    <a:pt x="33" y="44"/>
                    <a:pt x="0" y="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2" name="Freeform 126"/>
            <p:cNvSpPr>
              <a:spLocks/>
            </p:cNvSpPr>
            <p:nvPr/>
          </p:nvSpPr>
          <p:spPr bwMode="auto">
            <a:xfrm>
              <a:off x="1366" y="3508"/>
              <a:ext cx="468" cy="3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5"/>
                </a:cxn>
                <a:cxn ang="0">
                  <a:pos x="14" y="112"/>
                </a:cxn>
                <a:cxn ang="0">
                  <a:pos x="38" y="179"/>
                </a:cxn>
                <a:cxn ang="0">
                  <a:pos x="77" y="245"/>
                </a:cxn>
                <a:cxn ang="0">
                  <a:pos x="128" y="291"/>
                </a:cxn>
                <a:cxn ang="0">
                  <a:pos x="194" y="321"/>
                </a:cxn>
                <a:cxn ang="0">
                  <a:pos x="251" y="330"/>
                </a:cxn>
                <a:cxn ang="0">
                  <a:pos x="314" y="327"/>
                </a:cxn>
                <a:cxn ang="0">
                  <a:pos x="380" y="312"/>
                </a:cxn>
                <a:cxn ang="0">
                  <a:pos x="468" y="280"/>
                </a:cxn>
              </a:cxnLst>
              <a:rect l="0" t="0" r="r" b="b"/>
              <a:pathLst>
                <a:path w="468" h="331">
                  <a:moveTo>
                    <a:pt x="2" y="0"/>
                  </a:moveTo>
                  <a:cubicBezTo>
                    <a:pt x="2" y="7"/>
                    <a:pt x="0" y="27"/>
                    <a:pt x="2" y="45"/>
                  </a:cubicBezTo>
                  <a:cubicBezTo>
                    <a:pt x="4" y="64"/>
                    <a:pt x="8" y="90"/>
                    <a:pt x="14" y="112"/>
                  </a:cubicBezTo>
                  <a:cubicBezTo>
                    <a:pt x="20" y="134"/>
                    <a:pt x="28" y="156"/>
                    <a:pt x="38" y="179"/>
                  </a:cubicBezTo>
                  <a:cubicBezTo>
                    <a:pt x="48" y="201"/>
                    <a:pt x="62" y="227"/>
                    <a:pt x="77" y="245"/>
                  </a:cubicBezTo>
                  <a:cubicBezTo>
                    <a:pt x="92" y="263"/>
                    <a:pt x="109" y="279"/>
                    <a:pt x="128" y="291"/>
                  </a:cubicBezTo>
                  <a:cubicBezTo>
                    <a:pt x="147" y="303"/>
                    <a:pt x="174" y="315"/>
                    <a:pt x="194" y="321"/>
                  </a:cubicBezTo>
                  <a:cubicBezTo>
                    <a:pt x="214" y="327"/>
                    <a:pt x="231" y="329"/>
                    <a:pt x="251" y="330"/>
                  </a:cubicBezTo>
                  <a:cubicBezTo>
                    <a:pt x="271" y="331"/>
                    <a:pt x="293" y="330"/>
                    <a:pt x="314" y="327"/>
                  </a:cubicBezTo>
                  <a:cubicBezTo>
                    <a:pt x="335" y="324"/>
                    <a:pt x="354" y="320"/>
                    <a:pt x="380" y="312"/>
                  </a:cubicBezTo>
                  <a:cubicBezTo>
                    <a:pt x="406" y="304"/>
                    <a:pt x="450" y="287"/>
                    <a:pt x="468" y="28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96" name="Line 300"/>
          <p:cNvSpPr>
            <a:spLocks noChangeShapeType="1"/>
          </p:cNvSpPr>
          <p:nvPr/>
        </p:nvSpPr>
        <p:spPr bwMode="auto">
          <a:xfrm>
            <a:off x="6648450" y="2508250"/>
            <a:ext cx="0" cy="20002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97" name="Line 301"/>
          <p:cNvSpPr>
            <a:spLocks noChangeShapeType="1"/>
          </p:cNvSpPr>
          <p:nvPr/>
        </p:nvSpPr>
        <p:spPr bwMode="auto">
          <a:xfrm flipV="1">
            <a:off x="5795963" y="2965450"/>
            <a:ext cx="1749425" cy="10096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95" name="Group 299"/>
          <p:cNvGrpSpPr>
            <a:grpSpLocks/>
          </p:cNvGrpSpPr>
          <p:nvPr/>
        </p:nvGrpSpPr>
        <p:grpSpPr bwMode="auto">
          <a:xfrm>
            <a:off x="5270500" y="2100263"/>
            <a:ext cx="2759075" cy="2759075"/>
            <a:chOff x="3064" y="751"/>
            <a:chExt cx="1738" cy="1738"/>
          </a:xfrm>
        </p:grpSpPr>
        <p:grpSp>
          <p:nvGrpSpPr>
            <p:cNvPr id="55594" name="Group 298"/>
            <p:cNvGrpSpPr>
              <a:grpSpLocks/>
            </p:cNvGrpSpPr>
            <p:nvPr/>
          </p:nvGrpSpPr>
          <p:grpSpPr bwMode="auto">
            <a:xfrm>
              <a:off x="3583" y="1510"/>
              <a:ext cx="1124" cy="467"/>
              <a:chOff x="3583" y="1510"/>
              <a:chExt cx="1124" cy="467"/>
            </a:xfrm>
          </p:grpSpPr>
          <p:sp>
            <p:nvSpPr>
              <p:cNvPr id="55569" name="Line 273"/>
              <p:cNvSpPr>
                <a:spLocks noChangeShapeType="1"/>
              </p:cNvSpPr>
              <p:nvPr/>
            </p:nvSpPr>
            <p:spPr bwMode="auto">
              <a:xfrm rot="1800000">
                <a:off x="3583" y="1510"/>
                <a:ext cx="3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71" name="Line 275"/>
              <p:cNvSpPr>
                <a:spLocks noChangeShapeType="1"/>
              </p:cNvSpPr>
              <p:nvPr/>
            </p:nvSpPr>
            <p:spPr bwMode="auto">
              <a:xfrm rot="1800000">
                <a:off x="3898" y="1623"/>
                <a:ext cx="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73" name="Line 277"/>
              <p:cNvSpPr>
                <a:spLocks noChangeShapeType="1"/>
              </p:cNvSpPr>
              <p:nvPr/>
            </p:nvSpPr>
            <p:spPr bwMode="auto">
              <a:xfrm rot="1800000" flipH="1">
                <a:off x="4376" y="1977"/>
                <a:ext cx="3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74" name="Line 278"/>
              <p:cNvSpPr>
                <a:spLocks noChangeShapeType="1"/>
              </p:cNvSpPr>
              <p:nvPr/>
            </p:nvSpPr>
            <p:spPr bwMode="auto">
              <a:xfrm rot="1800000" flipH="1">
                <a:off x="3966" y="1737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75" name="Line 279"/>
              <p:cNvSpPr>
                <a:spLocks noChangeShapeType="1"/>
              </p:cNvSpPr>
              <p:nvPr/>
            </p:nvSpPr>
            <p:spPr bwMode="auto">
              <a:xfrm rot="1800000" flipH="1">
                <a:off x="4304" y="1855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578" name="Group 282"/>
            <p:cNvGrpSpPr>
              <a:grpSpLocks/>
            </p:cNvGrpSpPr>
            <p:nvPr/>
          </p:nvGrpSpPr>
          <p:grpSpPr bwMode="auto">
            <a:xfrm rot="19800000">
              <a:off x="3064" y="1619"/>
              <a:ext cx="1738" cy="0"/>
              <a:chOff x="364" y="3299"/>
              <a:chExt cx="1738" cy="0"/>
            </a:xfrm>
          </p:grpSpPr>
          <p:sp>
            <p:nvSpPr>
              <p:cNvPr id="55579" name="Line 283"/>
              <p:cNvSpPr>
                <a:spLocks noChangeShapeType="1"/>
              </p:cNvSpPr>
              <p:nvPr/>
            </p:nvSpPr>
            <p:spPr bwMode="auto">
              <a:xfrm>
                <a:off x="364" y="3299"/>
                <a:ext cx="3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0" name="Line 284"/>
              <p:cNvSpPr>
                <a:spLocks noChangeShapeType="1"/>
              </p:cNvSpPr>
              <p:nvPr/>
            </p:nvSpPr>
            <p:spPr bwMode="auto">
              <a:xfrm>
                <a:off x="838" y="3299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1" name="Line 285"/>
              <p:cNvSpPr>
                <a:spLocks noChangeShapeType="1"/>
              </p:cNvSpPr>
              <p:nvPr/>
            </p:nvSpPr>
            <p:spPr bwMode="auto">
              <a:xfrm>
                <a:off x="739" y="3299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2" name="Line 286"/>
              <p:cNvSpPr>
                <a:spLocks noChangeShapeType="1"/>
              </p:cNvSpPr>
              <p:nvPr/>
            </p:nvSpPr>
            <p:spPr bwMode="auto">
              <a:xfrm>
                <a:off x="1198" y="3299"/>
                <a:ext cx="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3" name="Line 287"/>
              <p:cNvSpPr>
                <a:spLocks noChangeShapeType="1"/>
              </p:cNvSpPr>
              <p:nvPr/>
            </p:nvSpPr>
            <p:spPr bwMode="auto">
              <a:xfrm flipH="1">
                <a:off x="1771" y="3299"/>
                <a:ext cx="3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4" name="Line 288"/>
              <p:cNvSpPr>
                <a:spLocks noChangeShapeType="1"/>
              </p:cNvSpPr>
              <p:nvPr/>
            </p:nvSpPr>
            <p:spPr bwMode="auto">
              <a:xfrm flipH="1">
                <a:off x="1297" y="3299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5" name="Line 289"/>
              <p:cNvSpPr>
                <a:spLocks noChangeShapeType="1"/>
              </p:cNvSpPr>
              <p:nvPr/>
            </p:nvSpPr>
            <p:spPr bwMode="auto">
              <a:xfrm flipH="1">
                <a:off x="1666" y="3299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586" name="Group 290"/>
            <p:cNvGrpSpPr>
              <a:grpSpLocks/>
            </p:cNvGrpSpPr>
            <p:nvPr/>
          </p:nvGrpSpPr>
          <p:grpSpPr bwMode="auto">
            <a:xfrm rot="5400000">
              <a:off x="3058" y="1619"/>
              <a:ext cx="1738" cy="1"/>
              <a:chOff x="364" y="3299"/>
              <a:chExt cx="1738" cy="0"/>
            </a:xfrm>
          </p:grpSpPr>
          <p:sp>
            <p:nvSpPr>
              <p:cNvPr id="55587" name="Line 291"/>
              <p:cNvSpPr>
                <a:spLocks noChangeShapeType="1"/>
              </p:cNvSpPr>
              <p:nvPr/>
            </p:nvSpPr>
            <p:spPr bwMode="auto">
              <a:xfrm>
                <a:off x="364" y="3299"/>
                <a:ext cx="3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8" name="Line 292"/>
              <p:cNvSpPr>
                <a:spLocks noChangeShapeType="1"/>
              </p:cNvSpPr>
              <p:nvPr/>
            </p:nvSpPr>
            <p:spPr bwMode="auto">
              <a:xfrm>
                <a:off x="838" y="3299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89" name="Line 293"/>
              <p:cNvSpPr>
                <a:spLocks noChangeShapeType="1"/>
              </p:cNvSpPr>
              <p:nvPr/>
            </p:nvSpPr>
            <p:spPr bwMode="auto">
              <a:xfrm>
                <a:off x="739" y="3299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90" name="Line 294"/>
              <p:cNvSpPr>
                <a:spLocks noChangeShapeType="1"/>
              </p:cNvSpPr>
              <p:nvPr/>
            </p:nvSpPr>
            <p:spPr bwMode="auto">
              <a:xfrm>
                <a:off x="1198" y="3299"/>
                <a:ext cx="6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91" name="Line 295"/>
              <p:cNvSpPr>
                <a:spLocks noChangeShapeType="1"/>
              </p:cNvSpPr>
              <p:nvPr/>
            </p:nvSpPr>
            <p:spPr bwMode="auto">
              <a:xfrm flipH="1">
                <a:off x="1771" y="3299"/>
                <a:ext cx="3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92" name="Line 296"/>
              <p:cNvSpPr>
                <a:spLocks noChangeShapeType="1"/>
              </p:cNvSpPr>
              <p:nvPr/>
            </p:nvSpPr>
            <p:spPr bwMode="auto">
              <a:xfrm flipH="1">
                <a:off x="1297" y="3299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93" name="Line 297"/>
              <p:cNvSpPr>
                <a:spLocks noChangeShapeType="1"/>
              </p:cNvSpPr>
              <p:nvPr/>
            </p:nvSpPr>
            <p:spPr bwMode="auto">
              <a:xfrm flipH="1">
                <a:off x="1666" y="3299"/>
                <a:ext cx="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1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3" grpId="0" animBg="1"/>
      <p:bldP spid="55413" grpId="0" animBg="1"/>
      <p:bldP spid="55428" grpId="0" animBg="1"/>
      <p:bldP spid="55433" grpId="0" animBg="1"/>
      <p:bldP spid="55596" grpId="0" animBg="1"/>
      <p:bldP spid="555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Revision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1"/>
            <a:ext cx="8382000" cy="55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56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90" name="Freeform 146"/>
          <p:cNvSpPr>
            <a:spLocks/>
          </p:cNvSpPr>
          <p:nvPr/>
        </p:nvSpPr>
        <p:spPr bwMode="auto">
          <a:xfrm>
            <a:off x="4756150" y="4703763"/>
            <a:ext cx="3338513" cy="1163637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88" y="340"/>
              </a:cxn>
              <a:cxn ang="0">
                <a:pos x="456" y="372"/>
              </a:cxn>
              <a:cxn ang="0">
                <a:pos x="768" y="396"/>
              </a:cxn>
              <a:cxn ang="0">
                <a:pos x="1080" y="408"/>
              </a:cxn>
              <a:cxn ang="0">
                <a:pos x="1336" y="444"/>
              </a:cxn>
              <a:cxn ang="0">
                <a:pos x="1552" y="512"/>
              </a:cxn>
              <a:cxn ang="0">
                <a:pos x="1732" y="604"/>
              </a:cxn>
              <a:cxn ang="0">
                <a:pos x="1732" y="308"/>
              </a:cxn>
              <a:cxn ang="0">
                <a:pos x="1548" y="212"/>
              </a:cxn>
              <a:cxn ang="0">
                <a:pos x="1340" y="144"/>
              </a:cxn>
              <a:cxn ang="0">
                <a:pos x="1076" y="112"/>
              </a:cxn>
              <a:cxn ang="0">
                <a:pos x="764" y="100"/>
              </a:cxn>
              <a:cxn ang="0">
                <a:pos x="460" y="76"/>
              </a:cxn>
              <a:cxn ang="0">
                <a:pos x="192" y="48"/>
              </a:cxn>
              <a:cxn ang="0">
                <a:pos x="0" y="0"/>
              </a:cxn>
              <a:cxn ang="0">
                <a:pos x="0" y="296"/>
              </a:cxn>
            </a:cxnLst>
            <a:rect l="0" t="0" r="r" b="b"/>
            <a:pathLst>
              <a:path w="1732" h="604">
                <a:moveTo>
                  <a:pt x="0" y="296"/>
                </a:moveTo>
                <a:lnTo>
                  <a:pt x="188" y="340"/>
                </a:lnTo>
                <a:lnTo>
                  <a:pt x="456" y="372"/>
                </a:lnTo>
                <a:lnTo>
                  <a:pt x="768" y="396"/>
                </a:lnTo>
                <a:lnTo>
                  <a:pt x="1080" y="408"/>
                </a:lnTo>
                <a:lnTo>
                  <a:pt x="1336" y="444"/>
                </a:lnTo>
                <a:lnTo>
                  <a:pt x="1552" y="512"/>
                </a:lnTo>
                <a:lnTo>
                  <a:pt x="1732" y="604"/>
                </a:lnTo>
                <a:lnTo>
                  <a:pt x="1732" y="308"/>
                </a:lnTo>
                <a:lnTo>
                  <a:pt x="1548" y="212"/>
                </a:lnTo>
                <a:lnTo>
                  <a:pt x="1340" y="144"/>
                </a:lnTo>
                <a:lnTo>
                  <a:pt x="1076" y="112"/>
                </a:lnTo>
                <a:lnTo>
                  <a:pt x="764" y="100"/>
                </a:lnTo>
                <a:lnTo>
                  <a:pt x="460" y="76"/>
                </a:lnTo>
                <a:lnTo>
                  <a:pt x="192" y="48"/>
                </a:lnTo>
                <a:lnTo>
                  <a:pt x="0" y="0"/>
                </a:lnTo>
                <a:lnTo>
                  <a:pt x="0" y="296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4" name="Line 140"/>
          <p:cNvSpPr>
            <a:spLocks noChangeShapeType="1"/>
          </p:cNvSpPr>
          <p:nvPr/>
        </p:nvSpPr>
        <p:spPr bwMode="auto">
          <a:xfrm flipV="1">
            <a:off x="7735888" y="5127625"/>
            <a:ext cx="0" cy="561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5" name="Freeform 121"/>
          <p:cNvSpPr>
            <a:spLocks/>
          </p:cNvSpPr>
          <p:nvPr/>
        </p:nvSpPr>
        <p:spPr bwMode="auto">
          <a:xfrm>
            <a:off x="4740275" y="3840163"/>
            <a:ext cx="3676650" cy="1457325"/>
          </a:xfrm>
          <a:custGeom>
            <a:avLst/>
            <a:gdLst/>
            <a:ahLst/>
            <a:cxnLst>
              <a:cxn ang="0">
                <a:pos x="1732" y="756"/>
              </a:cxn>
              <a:cxn ang="0">
                <a:pos x="1544" y="660"/>
              </a:cxn>
              <a:cxn ang="0">
                <a:pos x="1336" y="596"/>
              </a:cxn>
              <a:cxn ang="0">
                <a:pos x="1080" y="560"/>
              </a:cxn>
              <a:cxn ang="0">
                <a:pos x="756" y="544"/>
              </a:cxn>
              <a:cxn ang="0">
                <a:pos x="448" y="520"/>
              </a:cxn>
              <a:cxn ang="0">
                <a:pos x="192" y="492"/>
              </a:cxn>
              <a:cxn ang="0">
                <a:pos x="0" y="448"/>
              </a:cxn>
              <a:cxn ang="0">
                <a:pos x="768" y="0"/>
              </a:cxn>
              <a:cxn ang="0">
                <a:pos x="1908" y="660"/>
              </a:cxn>
              <a:cxn ang="0">
                <a:pos x="1732" y="756"/>
              </a:cxn>
            </a:cxnLst>
            <a:rect l="0" t="0" r="r" b="b"/>
            <a:pathLst>
              <a:path w="1908" h="756">
                <a:moveTo>
                  <a:pt x="1732" y="756"/>
                </a:moveTo>
                <a:lnTo>
                  <a:pt x="1544" y="660"/>
                </a:lnTo>
                <a:lnTo>
                  <a:pt x="1336" y="596"/>
                </a:lnTo>
                <a:lnTo>
                  <a:pt x="1080" y="560"/>
                </a:lnTo>
                <a:lnTo>
                  <a:pt x="756" y="544"/>
                </a:lnTo>
                <a:lnTo>
                  <a:pt x="448" y="520"/>
                </a:lnTo>
                <a:lnTo>
                  <a:pt x="192" y="492"/>
                </a:lnTo>
                <a:lnTo>
                  <a:pt x="0" y="448"/>
                </a:lnTo>
                <a:lnTo>
                  <a:pt x="768" y="0"/>
                </a:lnTo>
                <a:lnTo>
                  <a:pt x="1908" y="660"/>
                </a:lnTo>
                <a:lnTo>
                  <a:pt x="1732" y="756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Freeform 38"/>
          <p:cNvSpPr>
            <a:spLocks/>
          </p:cNvSpPr>
          <p:nvPr/>
        </p:nvSpPr>
        <p:spPr bwMode="auto">
          <a:xfrm>
            <a:off x="5407025" y="1092200"/>
            <a:ext cx="2535238" cy="17287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316" y="0"/>
              </a:cxn>
              <a:cxn ang="0">
                <a:pos x="1316" y="200"/>
              </a:cxn>
              <a:cxn ang="0">
                <a:pos x="1256" y="204"/>
              </a:cxn>
              <a:cxn ang="0">
                <a:pos x="1156" y="212"/>
              </a:cxn>
              <a:cxn ang="0">
                <a:pos x="1092" y="225"/>
              </a:cxn>
              <a:cxn ang="0">
                <a:pos x="1004" y="248"/>
              </a:cxn>
              <a:cxn ang="0">
                <a:pos x="920" y="288"/>
              </a:cxn>
              <a:cxn ang="0">
                <a:pos x="848" y="324"/>
              </a:cxn>
              <a:cxn ang="0">
                <a:pos x="759" y="381"/>
              </a:cxn>
              <a:cxn ang="0">
                <a:pos x="668" y="452"/>
              </a:cxn>
              <a:cxn ang="0">
                <a:pos x="576" y="540"/>
              </a:cxn>
              <a:cxn ang="0">
                <a:pos x="516" y="596"/>
              </a:cxn>
              <a:cxn ang="0">
                <a:pos x="440" y="664"/>
              </a:cxn>
              <a:cxn ang="0">
                <a:pos x="360" y="732"/>
              </a:cxn>
              <a:cxn ang="0">
                <a:pos x="268" y="788"/>
              </a:cxn>
              <a:cxn ang="0">
                <a:pos x="176" y="844"/>
              </a:cxn>
              <a:cxn ang="0">
                <a:pos x="52" y="888"/>
              </a:cxn>
              <a:cxn ang="0">
                <a:pos x="0" y="897"/>
              </a:cxn>
              <a:cxn ang="0">
                <a:pos x="4" y="0"/>
              </a:cxn>
            </a:cxnLst>
            <a:rect l="0" t="0" r="r" b="b"/>
            <a:pathLst>
              <a:path w="1316" h="897">
                <a:moveTo>
                  <a:pt x="4" y="0"/>
                </a:moveTo>
                <a:lnTo>
                  <a:pt x="1316" y="0"/>
                </a:lnTo>
                <a:lnTo>
                  <a:pt x="1316" y="200"/>
                </a:lnTo>
                <a:lnTo>
                  <a:pt x="1256" y="204"/>
                </a:lnTo>
                <a:lnTo>
                  <a:pt x="1156" y="212"/>
                </a:lnTo>
                <a:lnTo>
                  <a:pt x="1092" y="225"/>
                </a:lnTo>
                <a:lnTo>
                  <a:pt x="1004" y="248"/>
                </a:lnTo>
                <a:lnTo>
                  <a:pt x="920" y="288"/>
                </a:lnTo>
                <a:lnTo>
                  <a:pt x="848" y="324"/>
                </a:lnTo>
                <a:lnTo>
                  <a:pt x="759" y="381"/>
                </a:lnTo>
                <a:lnTo>
                  <a:pt x="668" y="452"/>
                </a:lnTo>
                <a:lnTo>
                  <a:pt x="576" y="540"/>
                </a:lnTo>
                <a:lnTo>
                  <a:pt x="516" y="596"/>
                </a:lnTo>
                <a:lnTo>
                  <a:pt x="440" y="664"/>
                </a:lnTo>
                <a:lnTo>
                  <a:pt x="360" y="732"/>
                </a:lnTo>
                <a:lnTo>
                  <a:pt x="268" y="788"/>
                </a:lnTo>
                <a:lnTo>
                  <a:pt x="176" y="844"/>
                </a:lnTo>
                <a:lnTo>
                  <a:pt x="52" y="888"/>
                </a:lnTo>
                <a:lnTo>
                  <a:pt x="0" y="897"/>
                </a:lnTo>
                <a:lnTo>
                  <a:pt x="4" y="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5411788" y="3103563"/>
            <a:ext cx="2527300" cy="577850"/>
          </a:xfrm>
          <a:prstGeom prst="rect">
            <a:avLst/>
          </a:prstGeom>
          <a:solidFill>
            <a:srgbClr val="CCECFF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 flipV="1">
            <a:off x="5770563" y="2589213"/>
            <a:ext cx="0" cy="11223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V="1">
            <a:off x="6135688" y="2352675"/>
            <a:ext cx="0" cy="13620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 flipV="1">
            <a:off x="6499225" y="2039938"/>
            <a:ext cx="0" cy="1709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V="1">
            <a:off x="6858000" y="1704975"/>
            <a:ext cx="0" cy="20367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 flipV="1">
            <a:off x="7216775" y="1525588"/>
            <a:ext cx="0" cy="22161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 flipV="1">
            <a:off x="7580313" y="1422400"/>
            <a:ext cx="0" cy="23193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 flipV="1">
            <a:off x="7939088" y="1387475"/>
            <a:ext cx="0" cy="2333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 flipV="1">
            <a:off x="5407025" y="2670175"/>
            <a:ext cx="0" cy="1074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5407025" y="2820988"/>
            <a:ext cx="26654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5599113" y="2698750"/>
            <a:ext cx="2468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>
            <a:off x="5986463" y="2473325"/>
            <a:ext cx="2087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6369050" y="2144713"/>
            <a:ext cx="17049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Line 56"/>
          <p:cNvSpPr>
            <a:spLocks noChangeShapeType="1"/>
          </p:cNvSpPr>
          <p:nvPr/>
        </p:nvSpPr>
        <p:spPr bwMode="auto">
          <a:xfrm>
            <a:off x="6721475" y="1831975"/>
            <a:ext cx="135255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Line 57"/>
          <p:cNvSpPr>
            <a:spLocks noChangeShapeType="1"/>
          </p:cNvSpPr>
          <p:nvPr/>
        </p:nvSpPr>
        <p:spPr bwMode="auto">
          <a:xfrm>
            <a:off x="7050088" y="1630363"/>
            <a:ext cx="101758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>
            <a:off x="7380288" y="1514475"/>
            <a:ext cx="6937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Oval 59"/>
          <p:cNvSpPr>
            <a:spLocks noChangeArrowheads="1"/>
          </p:cNvSpPr>
          <p:nvPr/>
        </p:nvSpPr>
        <p:spPr bwMode="auto">
          <a:xfrm>
            <a:off x="5724525" y="2659063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Oval 60"/>
          <p:cNvSpPr>
            <a:spLocks noChangeArrowheads="1"/>
          </p:cNvSpPr>
          <p:nvPr/>
        </p:nvSpPr>
        <p:spPr bwMode="auto">
          <a:xfrm>
            <a:off x="5372100" y="2768600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Oval 61"/>
          <p:cNvSpPr>
            <a:spLocks noChangeArrowheads="1"/>
          </p:cNvSpPr>
          <p:nvPr/>
        </p:nvSpPr>
        <p:spPr bwMode="auto">
          <a:xfrm>
            <a:off x="6453188" y="2103438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Oval 62"/>
          <p:cNvSpPr>
            <a:spLocks noChangeArrowheads="1"/>
          </p:cNvSpPr>
          <p:nvPr/>
        </p:nvSpPr>
        <p:spPr bwMode="auto">
          <a:xfrm>
            <a:off x="6094413" y="2438400"/>
            <a:ext cx="73025" cy="74613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Oval 63"/>
          <p:cNvSpPr>
            <a:spLocks noChangeArrowheads="1"/>
          </p:cNvSpPr>
          <p:nvPr/>
        </p:nvSpPr>
        <p:spPr bwMode="auto">
          <a:xfrm>
            <a:off x="6816725" y="1792288"/>
            <a:ext cx="74613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Oval 64"/>
          <p:cNvSpPr>
            <a:spLocks noChangeArrowheads="1"/>
          </p:cNvSpPr>
          <p:nvPr/>
        </p:nvSpPr>
        <p:spPr bwMode="auto">
          <a:xfrm>
            <a:off x="7175500" y="1589088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09" name="Oval 65"/>
          <p:cNvSpPr>
            <a:spLocks noChangeArrowheads="1"/>
          </p:cNvSpPr>
          <p:nvPr/>
        </p:nvSpPr>
        <p:spPr bwMode="auto">
          <a:xfrm>
            <a:off x="7540625" y="1468438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10" name="Oval 66"/>
          <p:cNvSpPr>
            <a:spLocks noChangeArrowheads="1"/>
          </p:cNvSpPr>
          <p:nvPr/>
        </p:nvSpPr>
        <p:spPr bwMode="auto">
          <a:xfrm>
            <a:off x="7904163" y="1416050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16" name="Group 172"/>
          <p:cNvGrpSpPr>
            <a:grpSpLocks/>
          </p:cNvGrpSpPr>
          <p:nvPr/>
        </p:nvGrpSpPr>
        <p:grpSpPr bwMode="auto">
          <a:xfrm>
            <a:off x="4567238" y="3840163"/>
            <a:ext cx="4016375" cy="2259012"/>
            <a:chOff x="2975" y="2395"/>
            <a:chExt cx="2530" cy="1423"/>
          </a:xfrm>
        </p:grpSpPr>
        <p:sp>
          <p:nvSpPr>
            <p:cNvPr id="57468" name="Line 124"/>
            <p:cNvSpPr>
              <a:spLocks noChangeShapeType="1"/>
            </p:cNvSpPr>
            <p:nvPr/>
          </p:nvSpPr>
          <p:spPr bwMode="auto">
            <a:xfrm rot="3600000" flipV="1">
              <a:off x="3549" y="2482"/>
              <a:ext cx="1" cy="10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69" name="Line 125"/>
            <p:cNvSpPr>
              <a:spLocks noChangeShapeType="1"/>
            </p:cNvSpPr>
            <p:nvPr/>
          </p:nvSpPr>
          <p:spPr bwMode="auto">
            <a:xfrm rot="1800000">
              <a:off x="3903" y="3153"/>
              <a:ext cx="1597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1" name="Line 147"/>
            <p:cNvSpPr>
              <a:spLocks noChangeShapeType="1"/>
            </p:cNvSpPr>
            <p:nvPr/>
          </p:nvSpPr>
          <p:spPr bwMode="auto">
            <a:xfrm flipV="1">
              <a:off x="4021" y="2395"/>
              <a:ext cx="0" cy="3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3" name="Line 79"/>
            <p:cNvSpPr>
              <a:spLocks noChangeShapeType="1"/>
            </p:cNvSpPr>
            <p:nvPr/>
          </p:nvSpPr>
          <p:spPr bwMode="auto">
            <a:xfrm rot="3600000" flipV="1">
              <a:off x="3554" y="2123"/>
              <a:ext cx="1" cy="10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4" name="Line 80"/>
            <p:cNvSpPr>
              <a:spLocks noChangeShapeType="1"/>
            </p:cNvSpPr>
            <p:nvPr/>
          </p:nvSpPr>
          <p:spPr bwMode="auto">
            <a:xfrm rot="1800000">
              <a:off x="3908" y="2793"/>
              <a:ext cx="1597" cy="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9" name="Line 75"/>
            <p:cNvSpPr>
              <a:spLocks noChangeShapeType="1"/>
            </p:cNvSpPr>
            <p:nvPr/>
          </p:nvSpPr>
          <p:spPr bwMode="auto">
            <a:xfrm flipV="1">
              <a:off x="3087" y="2939"/>
              <a:ext cx="0" cy="36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2" name="Line 78"/>
            <p:cNvSpPr>
              <a:spLocks noChangeShapeType="1"/>
            </p:cNvSpPr>
            <p:nvPr/>
          </p:nvSpPr>
          <p:spPr bwMode="auto">
            <a:xfrm rot="1800000">
              <a:off x="2975" y="3691"/>
              <a:ext cx="1598" cy="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6" name="Line 82"/>
            <p:cNvSpPr>
              <a:spLocks noChangeShapeType="1"/>
            </p:cNvSpPr>
            <p:nvPr/>
          </p:nvSpPr>
          <p:spPr bwMode="auto">
            <a:xfrm flipV="1">
              <a:off x="5408" y="3191"/>
              <a:ext cx="0" cy="36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83"/>
            <p:cNvSpPr>
              <a:spLocks noChangeShapeType="1"/>
            </p:cNvSpPr>
            <p:nvPr/>
          </p:nvSpPr>
          <p:spPr bwMode="auto">
            <a:xfrm rot="3600000" flipV="1">
              <a:off x="4938" y="3274"/>
              <a:ext cx="1" cy="108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15" name="Group 171"/>
          <p:cNvGrpSpPr>
            <a:grpSpLocks/>
          </p:cNvGrpSpPr>
          <p:nvPr/>
        </p:nvGrpSpPr>
        <p:grpSpPr bwMode="auto">
          <a:xfrm>
            <a:off x="4297363" y="4451350"/>
            <a:ext cx="4491037" cy="2352675"/>
            <a:chOff x="2805" y="2780"/>
            <a:chExt cx="2829" cy="1482"/>
          </a:xfrm>
        </p:grpSpPr>
        <p:sp>
          <p:nvSpPr>
            <p:cNvPr id="57412" name="Line 68"/>
            <p:cNvSpPr>
              <a:spLocks noChangeShapeType="1"/>
            </p:cNvSpPr>
            <p:nvPr/>
          </p:nvSpPr>
          <p:spPr bwMode="auto">
            <a:xfrm flipH="1" flipV="1">
              <a:off x="2805" y="2780"/>
              <a:ext cx="1668" cy="96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1" name="Line 67"/>
            <p:cNvSpPr>
              <a:spLocks noChangeShapeType="1"/>
            </p:cNvSpPr>
            <p:nvPr/>
          </p:nvSpPr>
          <p:spPr bwMode="auto">
            <a:xfrm>
              <a:off x="4469" y="3733"/>
              <a:ext cx="0" cy="52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13" name="Line 69"/>
            <p:cNvSpPr>
              <a:spLocks noChangeShapeType="1"/>
            </p:cNvSpPr>
            <p:nvPr/>
          </p:nvSpPr>
          <p:spPr bwMode="auto">
            <a:xfrm flipV="1">
              <a:off x="4469" y="3059"/>
              <a:ext cx="1165" cy="67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31" name="Oval 87"/>
          <p:cNvSpPr>
            <a:spLocks noChangeArrowheads="1"/>
          </p:cNvSpPr>
          <p:nvPr/>
        </p:nvSpPr>
        <p:spPr bwMode="auto">
          <a:xfrm>
            <a:off x="4710113" y="4668838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" name="Oval 108"/>
          <p:cNvSpPr>
            <a:spLocks noChangeArrowheads="1"/>
          </p:cNvSpPr>
          <p:nvPr/>
        </p:nvSpPr>
        <p:spPr bwMode="auto">
          <a:xfrm>
            <a:off x="7885113" y="2757488"/>
            <a:ext cx="127000" cy="119062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9" name="Line 115"/>
          <p:cNvSpPr>
            <a:spLocks noChangeShapeType="1"/>
          </p:cNvSpPr>
          <p:nvPr/>
        </p:nvSpPr>
        <p:spPr bwMode="auto">
          <a:xfrm rot="3600000">
            <a:off x="5046663" y="4754563"/>
            <a:ext cx="1587" cy="1158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 rot="3600000">
            <a:off x="5471319" y="4772819"/>
            <a:ext cx="1587" cy="3460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1" name="Line 117"/>
          <p:cNvSpPr>
            <a:spLocks noChangeShapeType="1"/>
          </p:cNvSpPr>
          <p:nvPr/>
        </p:nvSpPr>
        <p:spPr bwMode="auto">
          <a:xfrm rot="3600000">
            <a:off x="5932488" y="4725988"/>
            <a:ext cx="3175" cy="6699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2" name="Line 118"/>
          <p:cNvSpPr>
            <a:spLocks noChangeShapeType="1"/>
          </p:cNvSpPr>
          <p:nvPr/>
        </p:nvSpPr>
        <p:spPr bwMode="auto">
          <a:xfrm rot="3600000">
            <a:off x="6396038" y="4679950"/>
            <a:ext cx="1588" cy="9858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3" name="Line 119"/>
          <p:cNvSpPr>
            <a:spLocks noChangeShapeType="1"/>
          </p:cNvSpPr>
          <p:nvPr/>
        </p:nvSpPr>
        <p:spPr bwMode="auto">
          <a:xfrm rot="3600000">
            <a:off x="6804025" y="4710113"/>
            <a:ext cx="3175" cy="11874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4" name="Line 120"/>
          <p:cNvSpPr>
            <a:spLocks noChangeShapeType="1"/>
          </p:cNvSpPr>
          <p:nvPr/>
        </p:nvSpPr>
        <p:spPr bwMode="auto">
          <a:xfrm rot="3600000">
            <a:off x="7174706" y="4802982"/>
            <a:ext cx="1587" cy="13017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67" name="Freeform 123"/>
          <p:cNvSpPr>
            <a:spLocks/>
          </p:cNvSpPr>
          <p:nvPr/>
        </p:nvSpPr>
        <p:spPr bwMode="auto">
          <a:xfrm>
            <a:off x="8093075" y="5111750"/>
            <a:ext cx="338138" cy="75565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392"/>
              </a:cxn>
              <a:cxn ang="0">
                <a:pos x="176" y="290"/>
              </a:cxn>
              <a:cxn ang="0">
                <a:pos x="176" y="0"/>
              </a:cxn>
              <a:cxn ang="0">
                <a:pos x="0" y="96"/>
              </a:cxn>
            </a:cxnLst>
            <a:rect l="0" t="0" r="r" b="b"/>
            <a:pathLst>
              <a:path w="176" h="392">
                <a:moveTo>
                  <a:pt x="0" y="96"/>
                </a:moveTo>
                <a:lnTo>
                  <a:pt x="0" y="392"/>
                </a:lnTo>
                <a:lnTo>
                  <a:pt x="176" y="290"/>
                </a:lnTo>
                <a:lnTo>
                  <a:pt x="176" y="0"/>
                </a:lnTo>
                <a:lnTo>
                  <a:pt x="0" y="96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7" name="Oval 93"/>
          <p:cNvSpPr>
            <a:spLocks noChangeArrowheads="1"/>
          </p:cNvSpPr>
          <p:nvPr/>
        </p:nvSpPr>
        <p:spPr bwMode="auto">
          <a:xfrm>
            <a:off x="8043863" y="5257800"/>
            <a:ext cx="74612" cy="74613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5" name="Line 141"/>
          <p:cNvSpPr>
            <a:spLocks noChangeShapeType="1"/>
          </p:cNvSpPr>
          <p:nvPr/>
        </p:nvSpPr>
        <p:spPr bwMode="auto">
          <a:xfrm flipV="1">
            <a:off x="7319963" y="4995863"/>
            <a:ext cx="0" cy="563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6" name="Line 142"/>
          <p:cNvSpPr>
            <a:spLocks noChangeShapeType="1"/>
          </p:cNvSpPr>
          <p:nvPr/>
        </p:nvSpPr>
        <p:spPr bwMode="auto">
          <a:xfrm flipV="1">
            <a:off x="6818313" y="4927600"/>
            <a:ext cx="0" cy="561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7" name="Line 143"/>
          <p:cNvSpPr>
            <a:spLocks noChangeShapeType="1"/>
          </p:cNvSpPr>
          <p:nvPr/>
        </p:nvSpPr>
        <p:spPr bwMode="auto">
          <a:xfrm flipV="1">
            <a:off x="6218238" y="4895850"/>
            <a:ext cx="0" cy="563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8" name="Line 144"/>
          <p:cNvSpPr>
            <a:spLocks noChangeShapeType="1"/>
          </p:cNvSpPr>
          <p:nvPr/>
        </p:nvSpPr>
        <p:spPr bwMode="auto">
          <a:xfrm flipV="1">
            <a:off x="5624513" y="4857750"/>
            <a:ext cx="0" cy="561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9" name="Line 145"/>
          <p:cNvSpPr>
            <a:spLocks noChangeShapeType="1"/>
          </p:cNvSpPr>
          <p:nvPr/>
        </p:nvSpPr>
        <p:spPr bwMode="auto">
          <a:xfrm flipV="1">
            <a:off x="5114925" y="4787900"/>
            <a:ext cx="0" cy="563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14" name="Oval 70"/>
          <p:cNvSpPr>
            <a:spLocks noChangeArrowheads="1"/>
          </p:cNvSpPr>
          <p:nvPr/>
        </p:nvSpPr>
        <p:spPr bwMode="auto">
          <a:xfrm>
            <a:off x="6869113" y="5897563"/>
            <a:ext cx="127000" cy="119062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92" name="Text Box 148"/>
          <p:cNvSpPr txBox="1">
            <a:spLocks noChangeArrowheads="1"/>
          </p:cNvSpPr>
          <p:nvPr/>
        </p:nvSpPr>
        <p:spPr bwMode="auto">
          <a:xfrm>
            <a:off x="958850" y="163513"/>
            <a:ext cx="71036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Irregular Curve in Isometric</a:t>
            </a:r>
          </a:p>
        </p:txBody>
      </p:sp>
      <p:sp>
        <p:nvSpPr>
          <p:cNvPr id="57494" name="Text Box 150"/>
          <p:cNvSpPr txBox="1">
            <a:spLocks noChangeArrowheads="1"/>
          </p:cNvSpPr>
          <p:nvPr/>
        </p:nvSpPr>
        <p:spPr bwMode="auto">
          <a:xfrm>
            <a:off x="173038" y="1998663"/>
            <a:ext cx="4248150" cy="17727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Construct points along the curve in multi-view drawing. </a:t>
            </a:r>
          </a:p>
        </p:txBody>
      </p:sp>
      <p:sp>
        <p:nvSpPr>
          <p:cNvPr id="57503" name="Text Box 159"/>
          <p:cNvSpPr txBox="1">
            <a:spLocks noChangeArrowheads="1"/>
          </p:cNvSpPr>
          <p:nvPr/>
        </p:nvSpPr>
        <p:spPr bwMode="auto">
          <a:xfrm>
            <a:off x="173038" y="3815580"/>
            <a:ext cx="4159250" cy="1156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Locate these points in the isometric view.</a:t>
            </a:r>
          </a:p>
        </p:txBody>
      </p:sp>
      <p:sp>
        <p:nvSpPr>
          <p:cNvPr id="57504" name="Text Box 160"/>
          <p:cNvSpPr txBox="1">
            <a:spLocks noChangeArrowheads="1"/>
          </p:cNvSpPr>
          <p:nvPr/>
        </p:nvSpPr>
        <p:spPr bwMode="auto">
          <a:xfrm>
            <a:off x="185738" y="5206206"/>
            <a:ext cx="4349750" cy="12126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Sketch the connecting lines.</a:t>
            </a:r>
          </a:p>
        </p:txBody>
      </p:sp>
      <p:sp>
        <p:nvSpPr>
          <p:cNvPr id="57507" name="Rectangle 163"/>
          <p:cNvSpPr>
            <a:spLocks noChangeArrowheads="1"/>
          </p:cNvSpPr>
          <p:nvPr/>
        </p:nvSpPr>
        <p:spPr bwMode="auto">
          <a:xfrm>
            <a:off x="193675" y="1530350"/>
            <a:ext cx="1014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Steps</a:t>
            </a:r>
          </a:p>
        </p:txBody>
      </p:sp>
      <p:sp>
        <p:nvSpPr>
          <p:cNvPr id="57509" name="Line 165"/>
          <p:cNvSpPr>
            <a:spLocks noChangeShapeType="1"/>
          </p:cNvSpPr>
          <p:nvPr/>
        </p:nvSpPr>
        <p:spPr bwMode="auto">
          <a:xfrm rot="1800000">
            <a:off x="4951413" y="5357813"/>
            <a:ext cx="2322512" cy="31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10" name="Line 166"/>
          <p:cNvSpPr>
            <a:spLocks noChangeShapeType="1"/>
          </p:cNvSpPr>
          <p:nvPr/>
        </p:nvSpPr>
        <p:spPr bwMode="auto">
          <a:xfrm rot="1800000">
            <a:off x="5491163" y="5330825"/>
            <a:ext cx="1954212" cy="31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11" name="Line 167"/>
          <p:cNvSpPr>
            <a:spLocks noChangeShapeType="1"/>
          </p:cNvSpPr>
          <p:nvPr/>
        </p:nvSpPr>
        <p:spPr bwMode="auto">
          <a:xfrm rot="1800000">
            <a:off x="6108700" y="5275263"/>
            <a:ext cx="1546225" cy="31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12" name="Line 168"/>
          <p:cNvSpPr>
            <a:spLocks noChangeShapeType="1"/>
          </p:cNvSpPr>
          <p:nvPr/>
        </p:nvSpPr>
        <p:spPr bwMode="auto">
          <a:xfrm rot="1800000">
            <a:off x="6731000" y="5216525"/>
            <a:ext cx="1195388" cy="31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13" name="Line 169"/>
          <p:cNvSpPr>
            <a:spLocks noChangeShapeType="1"/>
          </p:cNvSpPr>
          <p:nvPr/>
        </p:nvSpPr>
        <p:spPr bwMode="auto">
          <a:xfrm rot="1800000">
            <a:off x="7261225" y="5195888"/>
            <a:ext cx="811213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14" name="Line 170"/>
          <p:cNvSpPr>
            <a:spLocks noChangeShapeType="1"/>
          </p:cNvSpPr>
          <p:nvPr/>
        </p:nvSpPr>
        <p:spPr bwMode="auto">
          <a:xfrm rot="1800000">
            <a:off x="7694613" y="5235575"/>
            <a:ext cx="442912" cy="15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0" name="Oval 86"/>
          <p:cNvSpPr>
            <a:spLocks noChangeArrowheads="1"/>
          </p:cNvSpPr>
          <p:nvPr/>
        </p:nvSpPr>
        <p:spPr bwMode="auto">
          <a:xfrm>
            <a:off x="5078413" y="4741863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2" name="Oval 88"/>
          <p:cNvSpPr>
            <a:spLocks noChangeArrowheads="1"/>
          </p:cNvSpPr>
          <p:nvPr/>
        </p:nvSpPr>
        <p:spPr bwMode="auto">
          <a:xfrm>
            <a:off x="5591175" y="4821238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4" name="Oval 90"/>
          <p:cNvSpPr>
            <a:spLocks noChangeArrowheads="1"/>
          </p:cNvSpPr>
          <p:nvPr/>
        </p:nvSpPr>
        <p:spPr bwMode="auto">
          <a:xfrm>
            <a:off x="6178550" y="4856163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5" name="Oval 91"/>
          <p:cNvSpPr>
            <a:spLocks noChangeArrowheads="1"/>
          </p:cNvSpPr>
          <p:nvPr/>
        </p:nvSpPr>
        <p:spPr bwMode="auto">
          <a:xfrm>
            <a:off x="6783388" y="4884738"/>
            <a:ext cx="74612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6" name="Oval 92"/>
          <p:cNvSpPr>
            <a:spLocks noChangeArrowheads="1"/>
          </p:cNvSpPr>
          <p:nvPr/>
        </p:nvSpPr>
        <p:spPr bwMode="auto">
          <a:xfrm>
            <a:off x="7286625" y="4956175"/>
            <a:ext cx="73025" cy="73025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33" name="Oval 89"/>
          <p:cNvSpPr>
            <a:spLocks noChangeArrowheads="1"/>
          </p:cNvSpPr>
          <p:nvPr/>
        </p:nvSpPr>
        <p:spPr bwMode="auto">
          <a:xfrm>
            <a:off x="7699375" y="5086350"/>
            <a:ext cx="73025" cy="74613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82" name="Oval 138"/>
          <p:cNvSpPr>
            <a:spLocks noChangeArrowheads="1"/>
          </p:cNvSpPr>
          <p:nvPr/>
        </p:nvSpPr>
        <p:spPr bwMode="auto">
          <a:xfrm>
            <a:off x="8037513" y="582930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2" name="Oval 128"/>
          <p:cNvSpPr>
            <a:spLocks noChangeArrowheads="1"/>
          </p:cNvSpPr>
          <p:nvPr/>
        </p:nvSpPr>
        <p:spPr bwMode="auto">
          <a:xfrm>
            <a:off x="5070475" y="5322888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3" name="Oval 129"/>
          <p:cNvSpPr>
            <a:spLocks noChangeArrowheads="1"/>
          </p:cNvSpPr>
          <p:nvPr/>
        </p:nvSpPr>
        <p:spPr bwMode="auto">
          <a:xfrm>
            <a:off x="4702175" y="5238750"/>
            <a:ext cx="74613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4" name="Oval 130"/>
          <p:cNvSpPr>
            <a:spLocks noChangeArrowheads="1"/>
          </p:cNvSpPr>
          <p:nvPr/>
        </p:nvSpPr>
        <p:spPr bwMode="auto">
          <a:xfrm>
            <a:off x="5583238" y="539115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5" name="Oval 131"/>
          <p:cNvSpPr>
            <a:spLocks noChangeArrowheads="1"/>
          </p:cNvSpPr>
          <p:nvPr/>
        </p:nvSpPr>
        <p:spPr bwMode="auto">
          <a:xfrm>
            <a:off x="7691438" y="565785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6" name="Oval 132"/>
          <p:cNvSpPr>
            <a:spLocks noChangeArrowheads="1"/>
          </p:cNvSpPr>
          <p:nvPr/>
        </p:nvSpPr>
        <p:spPr bwMode="auto">
          <a:xfrm>
            <a:off x="6170613" y="5426075"/>
            <a:ext cx="74612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7" name="Oval 133"/>
          <p:cNvSpPr>
            <a:spLocks noChangeArrowheads="1"/>
          </p:cNvSpPr>
          <p:nvPr/>
        </p:nvSpPr>
        <p:spPr bwMode="auto">
          <a:xfrm>
            <a:off x="6777038" y="5454650"/>
            <a:ext cx="73025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78" name="Oval 134"/>
          <p:cNvSpPr>
            <a:spLocks noChangeArrowheads="1"/>
          </p:cNvSpPr>
          <p:nvPr/>
        </p:nvSpPr>
        <p:spPr bwMode="auto">
          <a:xfrm>
            <a:off x="7278688" y="5526088"/>
            <a:ext cx="74612" cy="73025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5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5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5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5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5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5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5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5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5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5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5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5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90" grpId="0" animBg="1"/>
      <p:bldP spid="57484" grpId="0" animBg="1"/>
      <p:bldP spid="57465" grpId="0" animBg="1"/>
      <p:bldP spid="57382" grpId="0" animBg="1"/>
      <p:bldP spid="57383" grpId="0" animBg="1"/>
      <p:bldP spid="57385" grpId="0" animBg="1"/>
      <p:bldP spid="57386" grpId="0" animBg="1"/>
      <p:bldP spid="57387" grpId="0" animBg="1"/>
      <p:bldP spid="57388" grpId="0" animBg="1"/>
      <p:bldP spid="57390" grpId="0" animBg="1"/>
      <p:bldP spid="57392" grpId="0" animBg="1"/>
      <p:bldP spid="57394" grpId="0" animBg="1"/>
      <p:bldP spid="57395" grpId="0" animBg="1"/>
      <p:bldP spid="57396" grpId="0" animBg="1"/>
      <p:bldP spid="57397" grpId="0" animBg="1"/>
      <p:bldP spid="57398" grpId="0" animBg="1"/>
      <p:bldP spid="57399" grpId="0" animBg="1"/>
      <p:bldP spid="57400" grpId="0" animBg="1"/>
      <p:bldP spid="57401" grpId="0" animBg="1"/>
      <p:bldP spid="57402" grpId="0" animBg="1"/>
      <p:bldP spid="57403" grpId="0" animBg="1"/>
      <p:bldP spid="57404" grpId="0" animBg="1"/>
      <p:bldP spid="57405" grpId="0" animBg="1"/>
      <p:bldP spid="57406" grpId="0" animBg="1"/>
      <p:bldP spid="57407" grpId="0" animBg="1"/>
      <p:bldP spid="57408" grpId="0" animBg="1"/>
      <p:bldP spid="57409" grpId="0" animBg="1"/>
      <p:bldP spid="57410" grpId="0" animBg="1"/>
      <p:bldP spid="57431" grpId="0" animBg="1"/>
      <p:bldP spid="57452" grpId="0" animBg="1"/>
      <p:bldP spid="57459" grpId="0" animBg="1"/>
      <p:bldP spid="57460" grpId="0" animBg="1"/>
      <p:bldP spid="57461" grpId="0" animBg="1"/>
      <p:bldP spid="57462" grpId="0" animBg="1"/>
      <p:bldP spid="57463" grpId="0" animBg="1"/>
      <p:bldP spid="57464" grpId="0" animBg="1"/>
      <p:bldP spid="57467" grpId="0" animBg="1"/>
      <p:bldP spid="57437" grpId="0" animBg="1"/>
      <p:bldP spid="57485" grpId="0" animBg="1"/>
      <p:bldP spid="57486" grpId="0" animBg="1"/>
      <p:bldP spid="57487" grpId="0" animBg="1"/>
      <p:bldP spid="57488" grpId="0" animBg="1"/>
      <p:bldP spid="57489" grpId="0" animBg="1"/>
      <p:bldP spid="57414" grpId="0" animBg="1"/>
      <p:bldP spid="57494" grpId="0"/>
      <p:bldP spid="57503" grpId="0"/>
      <p:bldP spid="57504" grpId="0"/>
      <p:bldP spid="57507" grpId="0"/>
      <p:bldP spid="57509" grpId="0" animBg="1"/>
      <p:bldP spid="57510" grpId="0" animBg="1"/>
      <p:bldP spid="57511" grpId="0" animBg="1"/>
      <p:bldP spid="57512" grpId="0" animBg="1"/>
      <p:bldP spid="57513" grpId="0" animBg="1"/>
      <p:bldP spid="57514" grpId="0" animBg="1"/>
      <p:bldP spid="57430" grpId="0" animBg="1"/>
      <p:bldP spid="57432" grpId="0" animBg="1"/>
      <p:bldP spid="57434" grpId="0" animBg="1"/>
      <p:bldP spid="57435" grpId="0" animBg="1"/>
      <p:bldP spid="57436" grpId="0" animBg="1"/>
      <p:bldP spid="57433" grpId="0" animBg="1"/>
      <p:bldP spid="57482" grpId="0" animBg="1"/>
      <p:bldP spid="57472" grpId="0" animBg="1"/>
      <p:bldP spid="57473" grpId="0" animBg="1"/>
      <p:bldP spid="57474" grpId="0" animBg="1"/>
      <p:bldP spid="57475" grpId="0" animBg="1"/>
      <p:bldP spid="57476" grpId="0" animBg="1"/>
      <p:bldP spid="57477" grpId="0" animBg="1"/>
      <p:bldP spid="574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1"/>
            <a:ext cx="3733799" cy="29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3379839"/>
            <a:ext cx="8844116" cy="290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56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33500"/>
            <a:ext cx="80581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3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EB677-56A6-460A-AE58-367135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0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8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8" name="Group 98"/>
          <p:cNvGrpSpPr>
            <a:grpSpLocks/>
          </p:cNvGrpSpPr>
          <p:nvPr/>
        </p:nvGrpSpPr>
        <p:grpSpPr bwMode="auto">
          <a:xfrm>
            <a:off x="3116263" y="2736850"/>
            <a:ext cx="1430337" cy="1631950"/>
            <a:chOff x="1963" y="1724"/>
            <a:chExt cx="901" cy="1028"/>
          </a:xfrm>
        </p:grpSpPr>
        <p:sp>
          <p:nvSpPr>
            <p:cNvPr id="40996" name="Freeform 36"/>
            <p:cNvSpPr>
              <a:spLocks/>
            </p:cNvSpPr>
            <p:nvPr/>
          </p:nvSpPr>
          <p:spPr bwMode="auto">
            <a:xfrm>
              <a:off x="2124" y="1752"/>
              <a:ext cx="736" cy="372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32" y="372"/>
                </a:cxn>
                <a:cxn ang="0">
                  <a:pos x="736" y="204"/>
                </a:cxn>
                <a:cxn ang="0">
                  <a:pos x="404" y="0"/>
                </a:cxn>
                <a:cxn ang="0">
                  <a:pos x="0" y="168"/>
                </a:cxn>
              </a:cxnLst>
              <a:rect l="0" t="0" r="r" b="b"/>
              <a:pathLst>
                <a:path w="736" h="372">
                  <a:moveTo>
                    <a:pt x="0" y="168"/>
                  </a:moveTo>
                  <a:lnTo>
                    <a:pt x="332" y="372"/>
                  </a:lnTo>
                  <a:lnTo>
                    <a:pt x="736" y="204"/>
                  </a:lnTo>
                  <a:lnTo>
                    <a:pt x="404" y="0"/>
                  </a:lnTo>
                  <a:lnTo>
                    <a:pt x="0" y="168"/>
                  </a:lnTo>
                  <a:close/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66275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127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Freeform 37"/>
            <p:cNvSpPr>
              <a:spLocks/>
            </p:cNvSpPr>
            <p:nvPr/>
          </p:nvSpPr>
          <p:spPr bwMode="auto">
            <a:xfrm>
              <a:off x="2128" y="1920"/>
              <a:ext cx="332" cy="6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6"/>
                </a:cxn>
                <a:cxn ang="0">
                  <a:pos x="332" y="660"/>
                </a:cxn>
                <a:cxn ang="0">
                  <a:pos x="332" y="204"/>
                </a:cxn>
                <a:cxn ang="0">
                  <a:pos x="0" y="0"/>
                </a:cxn>
              </a:cxnLst>
              <a:rect l="0" t="0" r="r" b="b"/>
              <a:pathLst>
                <a:path w="332" h="660">
                  <a:moveTo>
                    <a:pt x="0" y="0"/>
                  </a:moveTo>
                  <a:lnTo>
                    <a:pt x="0" y="456"/>
                  </a:lnTo>
                  <a:lnTo>
                    <a:pt x="332" y="660"/>
                  </a:lnTo>
                  <a:lnTo>
                    <a:pt x="332" y="2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66275"/>
                    <a:invGamma/>
                  </a:srgbClr>
                </a:gs>
                <a:gs pos="100000">
                  <a:srgbClr val="FF6600"/>
                </a:gs>
              </a:gsLst>
              <a:lin ang="18900000" scaled="1"/>
            </a:gradFill>
            <a:ln w="127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Freeform 38"/>
            <p:cNvSpPr>
              <a:spLocks/>
            </p:cNvSpPr>
            <p:nvPr/>
          </p:nvSpPr>
          <p:spPr bwMode="auto">
            <a:xfrm>
              <a:off x="2456" y="1952"/>
              <a:ext cx="408" cy="628"/>
            </a:xfrm>
            <a:custGeom>
              <a:avLst/>
              <a:gdLst/>
              <a:ahLst/>
              <a:cxnLst>
                <a:cxn ang="0">
                  <a:pos x="408" y="464"/>
                </a:cxn>
                <a:cxn ang="0">
                  <a:pos x="408" y="0"/>
                </a:cxn>
                <a:cxn ang="0">
                  <a:pos x="0" y="168"/>
                </a:cxn>
                <a:cxn ang="0">
                  <a:pos x="0" y="628"/>
                </a:cxn>
                <a:cxn ang="0">
                  <a:pos x="408" y="464"/>
                </a:cxn>
              </a:cxnLst>
              <a:rect l="0" t="0" r="r" b="b"/>
              <a:pathLst>
                <a:path w="408" h="628">
                  <a:moveTo>
                    <a:pt x="408" y="464"/>
                  </a:moveTo>
                  <a:lnTo>
                    <a:pt x="408" y="0"/>
                  </a:lnTo>
                  <a:lnTo>
                    <a:pt x="0" y="168"/>
                  </a:lnTo>
                  <a:lnTo>
                    <a:pt x="0" y="628"/>
                  </a:lnTo>
                  <a:lnTo>
                    <a:pt x="408" y="464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12700" cap="flat" cmpd="sng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auto">
            <a:xfrm>
              <a:off x="2440" y="2108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auto">
            <a:xfrm>
              <a:off x="2440" y="2564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auto">
            <a:xfrm>
              <a:off x="2108" y="235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auto">
            <a:xfrm>
              <a:off x="2112" y="1908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Text Box 50"/>
            <p:cNvSpPr txBox="1">
              <a:spLocks noChangeArrowheads="1"/>
            </p:cNvSpPr>
            <p:nvPr/>
          </p:nvSpPr>
          <p:spPr bwMode="auto">
            <a:xfrm>
              <a:off x="2004" y="1724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2436" y="2060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1963" y="2208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41013" name="Text Box 53"/>
            <p:cNvSpPr txBox="1">
              <a:spLocks noChangeArrowheads="1"/>
            </p:cNvSpPr>
            <p:nvPr/>
          </p:nvSpPr>
          <p:spPr bwMode="auto">
            <a:xfrm>
              <a:off x="2421" y="2540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2133600" y="4095750"/>
            <a:ext cx="1758950" cy="76200"/>
          </a:xfrm>
          <a:prstGeom prst="line">
            <a:avLst/>
          </a:prstGeom>
          <a:noFill/>
          <a:ln w="12700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 flipH="1">
            <a:off x="2127250" y="3371850"/>
            <a:ext cx="1765300" cy="69850"/>
          </a:xfrm>
          <a:prstGeom prst="line">
            <a:avLst/>
          </a:prstGeom>
          <a:noFill/>
          <a:ln w="12700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flipH="1">
            <a:off x="1631950" y="3054350"/>
            <a:ext cx="1746250" cy="69850"/>
          </a:xfrm>
          <a:prstGeom prst="line">
            <a:avLst/>
          </a:prstGeom>
          <a:noFill/>
          <a:ln w="12700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 flipH="1">
            <a:off x="1631950" y="3771900"/>
            <a:ext cx="1739900" cy="57150"/>
          </a:xfrm>
          <a:prstGeom prst="line">
            <a:avLst/>
          </a:prstGeom>
          <a:noFill/>
          <a:ln w="12700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Freeform 49"/>
          <p:cNvSpPr>
            <a:spLocks/>
          </p:cNvSpPr>
          <p:nvPr/>
        </p:nvSpPr>
        <p:spPr bwMode="auto">
          <a:xfrm>
            <a:off x="1089025" y="1984375"/>
            <a:ext cx="1719263" cy="3246438"/>
          </a:xfrm>
          <a:custGeom>
            <a:avLst/>
            <a:gdLst/>
            <a:ahLst/>
            <a:cxnLst>
              <a:cxn ang="0">
                <a:pos x="0" y="1363"/>
              </a:cxn>
              <a:cxn ang="0">
                <a:pos x="0" y="0"/>
              </a:cxn>
              <a:cxn ang="0">
                <a:pos x="1083" y="625"/>
              </a:cxn>
              <a:cxn ang="0">
                <a:pos x="1083" y="2045"/>
              </a:cxn>
              <a:cxn ang="0">
                <a:pos x="0" y="1363"/>
              </a:cxn>
            </a:cxnLst>
            <a:rect l="0" t="0" r="r" b="b"/>
            <a:pathLst>
              <a:path w="1083" h="2045">
                <a:moveTo>
                  <a:pt x="0" y="1363"/>
                </a:moveTo>
                <a:lnTo>
                  <a:pt x="0" y="0"/>
                </a:lnTo>
                <a:lnTo>
                  <a:pt x="1083" y="625"/>
                </a:lnTo>
                <a:lnTo>
                  <a:pt x="1083" y="2045"/>
                </a:lnTo>
                <a:lnTo>
                  <a:pt x="0" y="1363"/>
                </a:lnTo>
                <a:close/>
              </a:path>
            </a:pathLst>
          </a:custGeom>
          <a:solidFill>
            <a:srgbClr val="00CC00">
              <a:alpha val="25000"/>
            </a:srgbClr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59" name="Group 99"/>
          <p:cNvGrpSpPr>
            <a:grpSpLocks/>
          </p:cNvGrpSpPr>
          <p:nvPr/>
        </p:nvGrpSpPr>
        <p:grpSpPr bwMode="auto">
          <a:xfrm>
            <a:off x="246063" y="3090863"/>
            <a:ext cx="982662" cy="1077912"/>
            <a:chOff x="155" y="1947"/>
            <a:chExt cx="619" cy="679"/>
          </a:xfrm>
        </p:grpSpPr>
        <p:sp>
          <p:nvSpPr>
            <p:cNvPr id="41022" name="Text Box 62"/>
            <p:cNvSpPr txBox="1">
              <a:spLocks noChangeArrowheads="1"/>
            </p:cNvSpPr>
            <p:nvPr/>
          </p:nvSpPr>
          <p:spPr bwMode="auto">
            <a:xfrm>
              <a:off x="155" y="1947"/>
              <a:ext cx="429" cy="6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Line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of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sight</a:t>
              </a:r>
            </a:p>
          </p:txBody>
        </p:sp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 flipV="1">
              <a:off x="208" y="2598"/>
              <a:ext cx="566" cy="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8" name="Text Box 68"/>
          <p:cNvSpPr txBox="1">
            <a:spLocks noChangeArrowheads="1"/>
          </p:cNvSpPr>
          <p:nvPr/>
        </p:nvSpPr>
        <p:spPr bwMode="auto">
          <a:xfrm>
            <a:off x="1666875" y="1685925"/>
            <a:ext cx="2103461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Parallel &amp;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oblique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picture plane</a:t>
            </a:r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>
            <a:off x="2654300" y="2222500"/>
            <a:ext cx="444500" cy="82550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arrow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2092531" y="549514"/>
            <a:ext cx="49081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Oblique  Projection</a:t>
            </a:r>
          </a:p>
        </p:txBody>
      </p:sp>
      <p:grpSp>
        <p:nvGrpSpPr>
          <p:cNvPr id="41060" name="Group 100"/>
          <p:cNvGrpSpPr>
            <a:grpSpLocks/>
          </p:cNvGrpSpPr>
          <p:nvPr/>
        </p:nvGrpSpPr>
        <p:grpSpPr bwMode="auto">
          <a:xfrm>
            <a:off x="1373188" y="2800350"/>
            <a:ext cx="914400" cy="1673225"/>
            <a:chOff x="865" y="1764"/>
            <a:chExt cx="576" cy="1054"/>
          </a:xfrm>
        </p:grpSpPr>
        <p:sp>
          <p:nvSpPr>
            <p:cNvPr id="40999" name="Freeform 39"/>
            <p:cNvSpPr>
              <a:spLocks/>
            </p:cNvSpPr>
            <p:nvPr/>
          </p:nvSpPr>
          <p:spPr bwMode="auto">
            <a:xfrm>
              <a:off x="1028" y="1964"/>
              <a:ext cx="320" cy="664"/>
            </a:xfrm>
            <a:custGeom>
              <a:avLst/>
              <a:gdLst/>
              <a:ahLst/>
              <a:cxnLst>
                <a:cxn ang="0">
                  <a:pos x="320" y="664"/>
                </a:cxn>
                <a:cxn ang="0">
                  <a:pos x="320" y="208"/>
                </a:cxn>
                <a:cxn ang="0">
                  <a:pos x="0" y="0"/>
                </a:cxn>
                <a:cxn ang="0">
                  <a:pos x="0" y="452"/>
                </a:cxn>
                <a:cxn ang="0">
                  <a:pos x="320" y="664"/>
                </a:cxn>
              </a:cxnLst>
              <a:rect l="0" t="0" r="r" b="b"/>
              <a:pathLst>
                <a:path w="320" h="664">
                  <a:moveTo>
                    <a:pt x="320" y="664"/>
                  </a:moveTo>
                  <a:lnTo>
                    <a:pt x="320" y="208"/>
                  </a:lnTo>
                  <a:lnTo>
                    <a:pt x="0" y="0"/>
                  </a:lnTo>
                  <a:lnTo>
                    <a:pt x="0" y="452"/>
                  </a:lnTo>
                  <a:lnTo>
                    <a:pt x="320" y="664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Freeform 40"/>
            <p:cNvSpPr>
              <a:spLocks/>
            </p:cNvSpPr>
            <p:nvPr/>
          </p:nvSpPr>
          <p:spPr bwMode="auto">
            <a:xfrm>
              <a:off x="900" y="1764"/>
              <a:ext cx="444" cy="404"/>
            </a:xfrm>
            <a:custGeom>
              <a:avLst/>
              <a:gdLst/>
              <a:ahLst/>
              <a:cxnLst>
                <a:cxn ang="0">
                  <a:pos x="124" y="196"/>
                </a:cxn>
                <a:cxn ang="0">
                  <a:pos x="0" y="0"/>
                </a:cxn>
                <a:cxn ang="0">
                  <a:pos x="328" y="204"/>
                </a:cxn>
                <a:cxn ang="0">
                  <a:pos x="444" y="404"/>
                </a:cxn>
                <a:cxn ang="0">
                  <a:pos x="124" y="196"/>
                </a:cxn>
              </a:cxnLst>
              <a:rect l="0" t="0" r="r" b="b"/>
              <a:pathLst>
                <a:path w="444" h="404">
                  <a:moveTo>
                    <a:pt x="124" y="196"/>
                  </a:moveTo>
                  <a:lnTo>
                    <a:pt x="0" y="0"/>
                  </a:lnTo>
                  <a:lnTo>
                    <a:pt x="328" y="204"/>
                  </a:lnTo>
                  <a:lnTo>
                    <a:pt x="444" y="404"/>
                  </a:lnTo>
                  <a:lnTo>
                    <a:pt x="124" y="196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Freeform 41"/>
            <p:cNvSpPr>
              <a:spLocks/>
            </p:cNvSpPr>
            <p:nvPr/>
          </p:nvSpPr>
          <p:spPr bwMode="auto">
            <a:xfrm>
              <a:off x="904" y="1764"/>
              <a:ext cx="124" cy="652"/>
            </a:xfrm>
            <a:custGeom>
              <a:avLst/>
              <a:gdLst/>
              <a:ahLst/>
              <a:cxnLst>
                <a:cxn ang="0">
                  <a:pos x="124" y="652"/>
                </a:cxn>
                <a:cxn ang="0">
                  <a:pos x="0" y="460"/>
                </a:cxn>
                <a:cxn ang="0">
                  <a:pos x="0" y="0"/>
                </a:cxn>
                <a:cxn ang="0">
                  <a:pos x="124" y="200"/>
                </a:cxn>
                <a:cxn ang="0">
                  <a:pos x="124" y="652"/>
                </a:cxn>
              </a:cxnLst>
              <a:rect l="0" t="0" r="r" b="b"/>
              <a:pathLst>
                <a:path w="124" h="652">
                  <a:moveTo>
                    <a:pt x="124" y="652"/>
                  </a:moveTo>
                  <a:lnTo>
                    <a:pt x="0" y="460"/>
                  </a:lnTo>
                  <a:lnTo>
                    <a:pt x="0" y="0"/>
                  </a:lnTo>
                  <a:lnTo>
                    <a:pt x="124" y="200"/>
                  </a:lnTo>
                  <a:lnTo>
                    <a:pt x="124" y="65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Text Box 54"/>
            <p:cNvSpPr txBox="1">
              <a:spLocks noChangeArrowheads="1"/>
            </p:cNvSpPr>
            <p:nvPr/>
          </p:nvSpPr>
          <p:spPr bwMode="auto">
            <a:xfrm>
              <a:off x="878" y="1890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15" name="Text Box 55"/>
            <p:cNvSpPr txBox="1">
              <a:spLocks noChangeArrowheads="1"/>
            </p:cNvSpPr>
            <p:nvPr/>
          </p:nvSpPr>
          <p:spPr bwMode="auto">
            <a:xfrm>
              <a:off x="1233" y="2606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auto">
            <a:xfrm>
              <a:off x="1328" y="2148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Oval 57"/>
            <p:cNvSpPr>
              <a:spLocks noChangeArrowheads="1"/>
            </p:cNvSpPr>
            <p:nvPr/>
          </p:nvSpPr>
          <p:spPr bwMode="auto">
            <a:xfrm>
              <a:off x="1016" y="195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Oval 58"/>
            <p:cNvSpPr>
              <a:spLocks noChangeArrowheads="1"/>
            </p:cNvSpPr>
            <p:nvPr/>
          </p:nvSpPr>
          <p:spPr bwMode="auto">
            <a:xfrm>
              <a:off x="1010" y="2400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auto">
            <a:xfrm>
              <a:off x="1328" y="2616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Text Box 60"/>
            <p:cNvSpPr txBox="1">
              <a:spLocks noChangeArrowheads="1"/>
            </p:cNvSpPr>
            <p:nvPr/>
          </p:nvSpPr>
          <p:spPr bwMode="auto">
            <a:xfrm>
              <a:off x="865" y="2374"/>
              <a:ext cx="208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41021" name="Text Box 61"/>
            <p:cNvSpPr txBox="1">
              <a:spLocks noChangeArrowheads="1"/>
            </p:cNvSpPr>
            <p:nvPr/>
          </p:nvSpPr>
          <p:spPr bwMode="auto">
            <a:xfrm>
              <a:off x="1184" y="2110"/>
              <a:ext cx="201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3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1002" grpId="0" animBg="1"/>
      <p:bldP spid="41003" grpId="0" animBg="1"/>
      <p:bldP spid="41004" grpId="0" animBg="1"/>
      <p:bldP spid="41009" grpId="0" animBg="1"/>
      <p:bldP spid="41028" grpId="0"/>
      <p:bldP spid="410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2036763" y="163513"/>
            <a:ext cx="49081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Oblique  Projection</a:t>
            </a:r>
          </a:p>
        </p:txBody>
      </p:sp>
      <p:sp>
        <p:nvSpPr>
          <p:cNvPr id="87126" name="Text Box 86"/>
          <p:cNvSpPr txBox="1">
            <a:spLocks noChangeArrowheads="1"/>
          </p:cNvSpPr>
          <p:nvPr/>
        </p:nvSpPr>
        <p:spPr bwMode="auto">
          <a:xfrm>
            <a:off x="3000375" y="1201738"/>
            <a:ext cx="369684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Oblique drawing angle</a:t>
            </a:r>
          </a:p>
        </p:txBody>
      </p:sp>
      <p:grpSp>
        <p:nvGrpSpPr>
          <p:cNvPr id="87162" name="Group 122"/>
          <p:cNvGrpSpPr>
            <a:grpSpLocks/>
          </p:cNvGrpSpPr>
          <p:nvPr/>
        </p:nvGrpSpPr>
        <p:grpSpPr bwMode="auto">
          <a:xfrm>
            <a:off x="3622675" y="2201863"/>
            <a:ext cx="1238250" cy="1066800"/>
            <a:chOff x="2810" y="1195"/>
            <a:chExt cx="780" cy="672"/>
          </a:xfrm>
        </p:grpSpPr>
        <p:sp>
          <p:nvSpPr>
            <p:cNvPr id="87127" name="Freeform 87"/>
            <p:cNvSpPr>
              <a:spLocks/>
            </p:cNvSpPr>
            <p:nvPr/>
          </p:nvSpPr>
          <p:spPr bwMode="auto">
            <a:xfrm flipH="1">
              <a:off x="3062" y="1336"/>
              <a:ext cx="525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0"/>
                </a:cxn>
                <a:cxn ang="0">
                  <a:pos x="342" y="123"/>
                </a:cxn>
                <a:cxn ang="0">
                  <a:pos x="525" y="123"/>
                </a:cxn>
                <a:cxn ang="0">
                  <a:pos x="525" y="531"/>
                </a:cxn>
                <a:cxn ang="0">
                  <a:pos x="0" y="531"/>
                </a:cxn>
                <a:cxn ang="0">
                  <a:pos x="0" y="0"/>
                </a:cxn>
              </a:cxnLst>
              <a:rect l="0" t="0" r="r" b="b"/>
              <a:pathLst>
                <a:path w="525" h="531">
                  <a:moveTo>
                    <a:pt x="0" y="0"/>
                  </a:moveTo>
                  <a:lnTo>
                    <a:pt x="342" y="0"/>
                  </a:lnTo>
                  <a:lnTo>
                    <a:pt x="342" y="123"/>
                  </a:lnTo>
                  <a:lnTo>
                    <a:pt x="525" y="123"/>
                  </a:lnTo>
                  <a:lnTo>
                    <a:pt x="525" y="531"/>
                  </a:lnTo>
                  <a:lnTo>
                    <a:pt x="0" y="5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8" name="Freeform 88"/>
            <p:cNvSpPr>
              <a:spLocks/>
            </p:cNvSpPr>
            <p:nvPr/>
          </p:nvSpPr>
          <p:spPr bwMode="auto">
            <a:xfrm>
              <a:off x="2994" y="1195"/>
              <a:ext cx="596" cy="144"/>
            </a:xfrm>
            <a:custGeom>
              <a:avLst/>
              <a:gdLst/>
              <a:ahLst/>
              <a:cxnLst>
                <a:cxn ang="0">
                  <a:pos x="596" y="141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248" y="144"/>
                </a:cxn>
                <a:cxn ang="0">
                  <a:pos x="596" y="141"/>
                </a:cxn>
              </a:cxnLst>
              <a:rect l="0" t="0" r="r" b="b"/>
              <a:pathLst>
                <a:path w="596" h="144">
                  <a:moveTo>
                    <a:pt x="596" y="14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248" y="144"/>
                  </a:lnTo>
                  <a:lnTo>
                    <a:pt x="596" y="14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9" name="Freeform 89"/>
            <p:cNvSpPr>
              <a:spLocks/>
            </p:cNvSpPr>
            <p:nvPr/>
          </p:nvSpPr>
          <p:spPr bwMode="auto">
            <a:xfrm flipH="1">
              <a:off x="2996" y="1198"/>
              <a:ext cx="246" cy="261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0" y="142"/>
                </a:cxn>
                <a:cxn ang="0">
                  <a:pos x="0" y="261"/>
                </a:cxn>
                <a:cxn ang="0">
                  <a:pos x="244" y="120"/>
                </a:cxn>
                <a:cxn ang="0">
                  <a:pos x="246" y="0"/>
                </a:cxn>
              </a:cxnLst>
              <a:rect l="0" t="0" r="r" b="b"/>
              <a:pathLst>
                <a:path w="246" h="261">
                  <a:moveTo>
                    <a:pt x="246" y="0"/>
                  </a:moveTo>
                  <a:lnTo>
                    <a:pt x="0" y="142"/>
                  </a:lnTo>
                  <a:lnTo>
                    <a:pt x="0" y="261"/>
                  </a:lnTo>
                  <a:lnTo>
                    <a:pt x="244" y="120"/>
                  </a:lnTo>
                  <a:lnTo>
                    <a:pt x="246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0" name="Freeform 90"/>
            <p:cNvSpPr>
              <a:spLocks/>
            </p:cNvSpPr>
            <p:nvPr/>
          </p:nvSpPr>
          <p:spPr bwMode="auto">
            <a:xfrm flipH="1">
              <a:off x="2810" y="1321"/>
              <a:ext cx="432" cy="13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432" y="0"/>
                </a:cxn>
                <a:cxn ang="0">
                  <a:pos x="193" y="138"/>
                </a:cxn>
                <a:cxn ang="0">
                  <a:pos x="0" y="138"/>
                </a:cxn>
                <a:cxn ang="0">
                  <a:pos x="246" y="0"/>
                </a:cxn>
              </a:cxnLst>
              <a:rect l="0" t="0" r="r" b="b"/>
              <a:pathLst>
                <a:path w="432" h="138">
                  <a:moveTo>
                    <a:pt x="246" y="0"/>
                  </a:moveTo>
                  <a:lnTo>
                    <a:pt x="432" y="0"/>
                  </a:lnTo>
                  <a:lnTo>
                    <a:pt x="193" y="138"/>
                  </a:lnTo>
                  <a:lnTo>
                    <a:pt x="0" y="138"/>
                  </a:lnTo>
                  <a:lnTo>
                    <a:pt x="246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1" name="Freeform 91"/>
            <p:cNvSpPr>
              <a:spLocks/>
            </p:cNvSpPr>
            <p:nvPr/>
          </p:nvSpPr>
          <p:spPr bwMode="auto">
            <a:xfrm>
              <a:off x="2812" y="1321"/>
              <a:ext cx="244" cy="546"/>
            </a:xfrm>
            <a:custGeom>
              <a:avLst/>
              <a:gdLst/>
              <a:ahLst/>
              <a:cxnLst>
                <a:cxn ang="0">
                  <a:pos x="244" y="141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244" y="546"/>
                </a:cxn>
                <a:cxn ang="0">
                  <a:pos x="244" y="141"/>
                </a:cxn>
              </a:cxnLst>
              <a:rect l="0" t="0" r="r" b="b"/>
              <a:pathLst>
                <a:path w="244" h="546">
                  <a:moveTo>
                    <a:pt x="244" y="141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244" y="546"/>
                  </a:lnTo>
                  <a:lnTo>
                    <a:pt x="244" y="14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4" name="Oval 104"/>
            <p:cNvSpPr>
              <a:spLocks noChangeArrowheads="1"/>
            </p:cNvSpPr>
            <p:nvPr/>
          </p:nvSpPr>
          <p:spPr bwMode="auto">
            <a:xfrm>
              <a:off x="3263" y="1537"/>
              <a:ext cx="246" cy="246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63" name="Group 123"/>
          <p:cNvGrpSpPr>
            <a:grpSpLocks/>
          </p:cNvGrpSpPr>
          <p:nvPr/>
        </p:nvGrpSpPr>
        <p:grpSpPr bwMode="auto">
          <a:xfrm>
            <a:off x="5553075" y="1998663"/>
            <a:ext cx="1281113" cy="1276350"/>
            <a:chOff x="2810" y="2011"/>
            <a:chExt cx="807" cy="804"/>
          </a:xfrm>
        </p:grpSpPr>
        <p:sp>
          <p:nvSpPr>
            <p:cNvPr id="87133" name="Freeform 93"/>
            <p:cNvSpPr>
              <a:spLocks/>
            </p:cNvSpPr>
            <p:nvPr/>
          </p:nvSpPr>
          <p:spPr bwMode="auto">
            <a:xfrm flipH="1">
              <a:off x="3089" y="2284"/>
              <a:ext cx="525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0"/>
                </a:cxn>
                <a:cxn ang="0">
                  <a:pos x="342" y="123"/>
                </a:cxn>
                <a:cxn ang="0">
                  <a:pos x="525" y="123"/>
                </a:cxn>
                <a:cxn ang="0">
                  <a:pos x="525" y="531"/>
                </a:cxn>
                <a:cxn ang="0">
                  <a:pos x="0" y="531"/>
                </a:cxn>
                <a:cxn ang="0">
                  <a:pos x="0" y="0"/>
                </a:cxn>
              </a:cxnLst>
              <a:rect l="0" t="0" r="r" b="b"/>
              <a:pathLst>
                <a:path w="525" h="531">
                  <a:moveTo>
                    <a:pt x="0" y="0"/>
                  </a:moveTo>
                  <a:lnTo>
                    <a:pt x="342" y="0"/>
                  </a:lnTo>
                  <a:lnTo>
                    <a:pt x="342" y="123"/>
                  </a:lnTo>
                  <a:lnTo>
                    <a:pt x="525" y="123"/>
                  </a:lnTo>
                  <a:lnTo>
                    <a:pt x="525" y="531"/>
                  </a:lnTo>
                  <a:lnTo>
                    <a:pt x="0" y="5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4" name="Freeform 94"/>
            <p:cNvSpPr>
              <a:spLocks/>
            </p:cNvSpPr>
            <p:nvPr/>
          </p:nvSpPr>
          <p:spPr bwMode="auto">
            <a:xfrm>
              <a:off x="2999" y="2011"/>
              <a:ext cx="618" cy="276"/>
            </a:xfrm>
            <a:custGeom>
              <a:avLst/>
              <a:gdLst/>
              <a:ahLst/>
              <a:cxnLst>
                <a:cxn ang="0">
                  <a:pos x="618" y="273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270" y="276"/>
                </a:cxn>
                <a:cxn ang="0">
                  <a:pos x="618" y="273"/>
                </a:cxn>
              </a:cxnLst>
              <a:rect l="0" t="0" r="r" b="b"/>
              <a:pathLst>
                <a:path w="618" h="276">
                  <a:moveTo>
                    <a:pt x="618" y="273"/>
                  </a:moveTo>
                  <a:lnTo>
                    <a:pt x="342" y="0"/>
                  </a:lnTo>
                  <a:lnTo>
                    <a:pt x="0" y="0"/>
                  </a:lnTo>
                  <a:lnTo>
                    <a:pt x="270" y="276"/>
                  </a:lnTo>
                  <a:lnTo>
                    <a:pt x="618" y="27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5" name="Freeform 95"/>
            <p:cNvSpPr>
              <a:spLocks/>
            </p:cNvSpPr>
            <p:nvPr/>
          </p:nvSpPr>
          <p:spPr bwMode="auto">
            <a:xfrm>
              <a:off x="2999" y="2017"/>
              <a:ext cx="270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271"/>
                </a:cxn>
                <a:cxn ang="0">
                  <a:pos x="270" y="390"/>
                </a:cxn>
                <a:cxn ang="0">
                  <a:pos x="0" y="117"/>
                </a:cxn>
                <a:cxn ang="0">
                  <a:pos x="0" y="0"/>
                </a:cxn>
              </a:cxnLst>
              <a:rect l="0" t="0" r="r" b="b"/>
              <a:pathLst>
                <a:path w="270" h="390">
                  <a:moveTo>
                    <a:pt x="0" y="0"/>
                  </a:moveTo>
                  <a:lnTo>
                    <a:pt x="270" y="271"/>
                  </a:lnTo>
                  <a:lnTo>
                    <a:pt x="270" y="390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6" name="Freeform 96"/>
            <p:cNvSpPr>
              <a:spLocks/>
            </p:cNvSpPr>
            <p:nvPr/>
          </p:nvSpPr>
          <p:spPr bwMode="auto">
            <a:xfrm>
              <a:off x="2810" y="2134"/>
              <a:ext cx="459" cy="27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0"/>
                </a:cxn>
                <a:cxn ang="0">
                  <a:pos x="266" y="273"/>
                </a:cxn>
                <a:cxn ang="0">
                  <a:pos x="459" y="273"/>
                </a:cxn>
                <a:cxn ang="0">
                  <a:pos x="189" y="0"/>
                </a:cxn>
              </a:cxnLst>
              <a:rect l="0" t="0" r="r" b="b"/>
              <a:pathLst>
                <a:path w="459" h="273">
                  <a:moveTo>
                    <a:pt x="189" y="0"/>
                  </a:moveTo>
                  <a:lnTo>
                    <a:pt x="0" y="0"/>
                  </a:lnTo>
                  <a:lnTo>
                    <a:pt x="266" y="273"/>
                  </a:lnTo>
                  <a:lnTo>
                    <a:pt x="459" y="273"/>
                  </a:lnTo>
                  <a:lnTo>
                    <a:pt x="1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37" name="Freeform 97"/>
            <p:cNvSpPr>
              <a:spLocks/>
            </p:cNvSpPr>
            <p:nvPr/>
          </p:nvSpPr>
          <p:spPr bwMode="auto">
            <a:xfrm>
              <a:off x="2810" y="2137"/>
              <a:ext cx="273" cy="678"/>
            </a:xfrm>
            <a:custGeom>
              <a:avLst/>
              <a:gdLst/>
              <a:ahLst/>
              <a:cxnLst>
                <a:cxn ang="0">
                  <a:pos x="273" y="273"/>
                </a:cxn>
                <a:cxn ang="0">
                  <a:pos x="0" y="0"/>
                </a:cxn>
                <a:cxn ang="0">
                  <a:pos x="0" y="408"/>
                </a:cxn>
                <a:cxn ang="0">
                  <a:pos x="273" y="678"/>
                </a:cxn>
                <a:cxn ang="0">
                  <a:pos x="273" y="273"/>
                </a:cxn>
              </a:cxnLst>
              <a:rect l="0" t="0" r="r" b="b"/>
              <a:pathLst>
                <a:path w="273" h="678">
                  <a:moveTo>
                    <a:pt x="273" y="273"/>
                  </a:moveTo>
                  <a:lnTo>
                    <a:pt x="0" y="0"/>
                  </a:lnTo>
                  <a:lnTo>
                    <a:pt x="0" y="408"/>
                  </a:lnTo>
                  <a:lnTo>
                    <a:pt x="273" y="678"/>
                  </a:lnTo>
                  <a:lnTo>
                    <a:pt x="273" y="27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7" name="Oval 107"/>
            <p:cNvSpPr>
              <a:spLocks noChangeArrowheads="1"/>
            </p:cNvSpPr>
            <p:nvPr/>
          </p:nvSpPr>
          <p:spPr bwMode="auto">
            <a:xfrm>
              <a:off x="3290" y="2485"/>
              <a:ext cx="246" cy="246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64" name="Group 124"/>
          <p:cNvGrpSpPr>
            <a:grpSpLocks/>
          </p:cNvGrpSpPr>
          <p:nvPr/>
        </p:nvGrpSpPr>
        <p:grpSpPr bwMode="auto">
          <a:xfrm>
            <a:off x="7529513" y="1681163"/>
            <a:ext cx="1281112" cy="1614487"/>
            <a:chOff x="2807" y="3091"/>
            <a:chExt cx="807" cy="1017"/>
          </a:xfrm>
        </p:grpSpPr>
        <p:sp>
          <p:nvSpPr>
            <p:cNvPr id="87149" name="Freeform 109"/>
            <p:cNvSpPr>
              <a:spLocks/>
            </p:cNvSpPr>
            <p:nvPr/>
          </p:nvSpPr>
          <p:spPr bwMode="auto">
            <a:xfrm flipH="1">
              <a:off x="3089" y="3577"/>
              <a:ext cx="525" cy="5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2" y="0"/>
                </a:cxn>
                <a:cxn ang="0">
                  <a:pos x="342" y="123"/>
                </a:cxn>
                <a:cxn ang="0">
                  <a:pos x="525" y="123"/>
                </a:cxn>
                <a:cxn ang="0">
                  <a:pos x="525" y="531"/>
                </a:cxn>
                <a:cxn ang="0">
                  <a:pos x="0" y="531"/>
                </a:cxn>
                <a:cxn ang="0">
                  <a:pos x="0" y="0"/>
                </a:cxn>
              </a:cxnLst>
              <a:rect l="0" t="0" r="r" b="b"/>
              <a:pathLst>
                <a:path w="525" h="531">
                  <a:moveTo>
                    <a:pt x="0" y="0"/>
                  </a:moveTo>
                  <a:lnTo>
                    <a:pt x="342" y="0"/>
                  </a:lnTo>
                  <a:lnTo>
                    <a:pt x="342" y="123"/>
                  </a:lnTo>
                  <a:lnTo>
                    <a:pt x="525" y="123"/>
                  </a:lnTo>
                  <a:lnTo>
                    <a:pt x="525" y="531"/>
                  </a:lnTo>
                  <a:lnTo>
                    <a:pt x="0" y="5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0" name="Oval 110"/>
            <p:cNvSpPr>
              <a:spLocks noChangeArrowheads="1"/>
            </p:cNvSpPr>
            <p:nvPr/>
          </p:nvSpPr>
          <p:spPr bwMode="auto">
            <a:xfrm>
              <a:off x="3290" y="3778"/>
              <a:ext cx="246" cy="246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7" name="Freeform 117"/>
            <p:cNvSpPr>
              <a:spLocks/>
            </p:cNvSpPr>
            <p:nvPr/>
          </p:nvSpPr>
          <p:spPr bwMode="auto">
            <a:xfrm>
              <a:off x="2807" y="3213"/>
              <a:ext cx="279" cy="892"/>
            </a:xfrm>
            <a:custGeom>
              <a:avLst/>
              <a:gdLst/>
              <a:ahLst/>
              <a:cxnLst>
                <a:cxn ang="0">
                  <a:pos x="279" y="892"/>
                </a:cxn>
                <a:cxn ang="0">
                  <a:pos x="279" y="484"/>
                </a:cxn>
                <a:cxn ang="0">
                  <a:pos x="0" y="0"/>
                </a:cxn>
                <a:cxn ang="0">
                  <a:pos x="0" y="412"/>
                </a:cxn>
                <a:cxn ang="0">
                  <a:pos x="279" y="892"/>
                </a:cxn>
              </a:cxnLst>
              <a:rect l="0" t="0" r="r" b="b"/>
              <a:pathLst>
                <a:path w="279" h="892">
                  <a:moveTo>
                    <a:pt x="279" y="892"/>
                  </a:moveTo>
                  <a:lnTo>
                    <a:pt x="279" y="484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279" y="892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8" name="Freeform 118"/>
            <p:cNvSpPr>
              <a:spLocks/>
            </p:cNvSpPr>
            <p:nvPr/>
          </p:nvSpPr>
          <p:spPr bwMode="auto">
            <a:xfrm>
              <a:off x="2807" y="3217"/>
              <a:ext cx="462" cy="483"/>
            </a:xfrm>
            <a:custGeom>
              <a:avLst/>
              <a:gdLst/>
              <a:ahLst/>
              <a:cxnLst>
                <a:cxn ang="0">
                  <a:pos x="279" y="483"/>
                </a:cxn>
                <a:cxn ang="0">
                  <a:pos x="0" y="0"/>
                </a:cxn>
                <a:cxn ang="0">
                  <a:pos x="183" y="0"/>
                </a:cxn>
                <a:cxn ang="0">
                  <a:pos x="462" y="483"/>
                </a:cxn>
                <a:cxn ang="0">
                  <a:pos x="279" y="483"/>
                </a:cxn>
              </a:cxnLst>
              <a:rect l="0" t="0" r="r" b="b"/>
              <a:pathLst>
                <a:path w="462" h="483">
                  <a:moveTo>
                    <a:pt x="279" y="483"/>
                  </a:moveTo>
                  <a:lnTo>
                    <a:pt x="0" y="0"/>
                  </a:lnTo>
                  <a:lnTo>
                    <a:pt x="183" y="0"/>
                  </a:lnTo>
                  <a:lnTo>
                    <a:pt x="462" y="483"/>
                  </a:lnTo>
                  <a:lnTo>
                    <a:pt x="279" y="483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9" name="Freeform 119"/>
            <p:cNvSpPr>
              <a:spLocks/>
            </p:cNvSpPr>
            <p:nvPr/>
          </p:nvSpPr>
          <p:spPr bwMode="auto">
            <a:xfrm>
              <a:off x="2990" y="3091"/>
              <a:ext cx="279" cy="609"/>
            </a:xfrm>
            <a:custGeom>
              <a:avLst/>
              <a:gdLst/>
              <a:ahLst/>
              <a:cxnLst>
                <a:cxn ang="0">
                  <a:pos x="279" y="609"/>
                </a:cxn>
                <a:cxn ang="0">
                  <a:pos x="279" y="486"/>
                </a:cxn>
                <a:cxn ang="0">
                  <a:pos x="0" y="0"/>
                </a:cxn>
                <a:cxn ang="0">
                  <a:pos x="0" y="126"/>
                </a:cxn>
              </a:cxnLst>
              <a:rect l="0" t="0" r="r" b="b"/>
              <a:pathLst>
                <a:path w="279" h="609">
                  <a:moveTo>
                    <a:pt x="279" y="609"/>
                  </a:moveTo>
                  <a:lnTo>
                    <a:pt x="279" y="486"/>
                  </a:lnTo>
                  <a:lnTo>
                    <a:pt x="0" y="0"/>
                  </a:lnTo>
                  <a:lnTo>
                    <a:pt x="0" y="12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0" name="Freeform 120"/>
            <p:cNvSpPr>
              <a:spLocks/>
            </p:cNvSpPr>
            <p:nvPr/>
          </p:nvSpPr>
          <p:spPr bwMode="auto">
            <a:xfrm>
              <a:off x="2990" y="3091"/>
              <a:ext cx="621" cy="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0"/>
                </a:cxn>
                <a:cxn ang="0">
                  <a:pos x="621" y="489"/>
                </a:cxn>
                <a:cxn ang="0">
                  <a:pos x="279" y="486"/>
                </a:cxn>
                <a:cxn ang="0">
                  <a:pos x="0" y="0"/>
                </a:cxn>
              </a:cxnLst>
              <a:rect l="0" t="0" r="r" b="b"/>
              <a:pathLst>
                <a:path w="621" h="489">
                  <a:moveTo>
                    <a:pt x="0" y="0"/>
                  </a:moveTo>
                  <a:lnTo>
                    <a:pt x="339" y="0"/>
                  </a:lnTo>
                  <a:lnTo>
                    <a:pt x="621" y="489"/>
                  </a:lnTo>
                  <a:lnTo>
                    <a:pt x="279" y="4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79" name="Group 139"/>
          <p:cNvGrpSpPr>
            <a:grpSpLocks/>
          </p:cNvGrpSpPr>
          <p:nvPr/>
        </p:nvGrpSpPr>
        <p:grpSpPr bwMode="auto">
          <a:xfrm>
            <a:off x="2828925" y="2870200"/>
            <a:ext cx="1190625" cy="403225"/>
            <a:chOff x="1782" y="1984"/>
            <a:chExt cx="750" cy="254"/>
          </a:xfrm>
        </p:grpSpPr>
        <p:sp>
          <p:nvSpPr>
            <p:cNvPr id="87165" name="Line 125"/>
            <p:cNvSpPr>
              <a:spLocks noChangeShapeType="1"/>
            </p:cNvSpPr>
            <p:nvPr/>
          </p:nvSpPr>
          <p:spPr bwMode="auto">
            <a:xfrm flipH="1" flipV="1">
              <a:off x="2082" y="1984"/>
              <a:ext cx="180" cy="1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6" name="Line 126"/>
            <p:cNvSpPr>
              <a:spLocks noChangeShapeType="1"/>
            </p:cNvSpPr>
            <p:nvPr/>
          </p:nvSpPr>
          <p:spPr bwMode="auto">
            <a:xfrm flipH="1">
              <a:off x="2013" y="2238"/>
              <a:ext cx="48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8" name="Arc 128"/>
            <p:cNvSpPr>
              <a:spLocks/>
            </p:cNvSpPr>
            <p:nvPr/>
          </p:nvSpPr>
          <p:spPr bwMode="auto">
            <a:xfrm flipH="1">
              <a:off x="2054" y="2000"/>
              <a:ext cx="478" cy="238"/>
            </a:xfrm>
            <a:custGeom>
              <a:avLst/>
              <a:gdLst>
                <a:gd name="G0" fmla="+- 0 0 0"/>
                <a:gd name="G1" fmla="+- 10752 0 0"/>
                <a:gd name="G2" fmla="+- 21600 0 0"/>
                <a:gd name="T0" fmla="*/ 18734 w 21600"/>
                <a:gd name="T1" fmla="*/ 0 h 10752"/>
                <a:gd name="T2" fmla="*/ 21600 w 21600"/>
                <a:gd name="T3" fmla="*/ 10752 h 10752"/>
                <a:gd name="T4" fmla="*/ 0 w 21600"/>
                <a:gd name="T5" fmla="*/ 10752 h 10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0752" fill="none" extrusionOk="0">
                  <a:moveTo>
                    <a:pt x="18733" y="0"/>
                  </a:moveTo>
                  <a:cubicBezTo>
                    <a:pt x="20611" y="3272"/>
                    <a:pt x="21600" y="6979"/>
                    <a:pt x="21600" y="10752"/>
                  </a:cubicBezTo>
                </a:path>
                <a:path w="21600" h="10752" stroke="0" extrusionOk="0">
                  <a:moveTo>
                    <a:pt x="18733" y="0"/>
                  </a:moveTo>
                  <a:cubicBezTo>
                    <a:pt x="20611" y="3272"/>
                    <a:pt x="21600" y="6979"/>
                    <a:pt x="21600" y="10752"/>
                  </a:cubicBezTo>
                  <a:lnTo>
                    <a:pt x="0" y="10752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9" name="Text Box 129"/>
            <p:cNvSpPr txBox="1">
              <a:spLocks noChangeArrowheads="1"/>
            </p:cNvSpPr>
            <p:nvPr/>
          </p:nvSpPr>
          <p:spPr bwMode="auto">
            <a:xfrm>
              <a:off x="1782" y="1985"/>
              <a:ext cx="329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30</a:t>
              </a:r>
              <a:r>
                <a:rPr lang="en-US" sz="1800" baseline="30000">
                  <a:latin typeface="Arial" charset="0"/>
                </a:rPr>
                <a:t>o</a:t>
              </a:r>
            </a:p>
          </p:txBody>
        </p:sp>
      </p:grpSp>
      <p:grpSp>
        <p:nvGrpSpPr>
          <p:cNvPr id="87254" name="Group 214"/>
          <p:cNvGrpSpPr>
            <a:grpSpLocks/>
          </p:cNvGrpSpPr>
          <p:nvPr/>
        </p:nvGrpSpPr>
        <p:grpSpPr bwMode="auto">
          <a:xfrm>
            <a:off x="4857750" y="2693988"/>
            <a:ext cx="1123950" cy="588962"/>
            <a:chOff x="3060" y="1697"/>
            <a:chExt cx="708" cy="371"/>
          </a:xfrm>
        </p:grpSpPr>
        <p:sp>
          <p:nvSpPr>
            <p:cNvPr id="87173" name="Text Box 133"/>
            <p:cNvSpPr txBox="1">
              <a:spLocks noChangeArrowheads="1"/>
            </p:cNvSpPr>
            <p:nvPr/>
          </p:nvSpPr>
          <p:spPr bwMode="auto">
            <a:xfrm>
              <a:off x="3060" y="1698"/>
              <a:ext cx="329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45</a:t>
              </a:r>
              <a:r>
                <a:rPr lang="en-US" sz="1800" baseline="30000">
                  <a:latin typeface="Arial" charset="0"/>
                </a:rPr>
                <a:t>o</a:t>
              </a:r>
            </a:p>
          </p:txBody>
        </p:sp>
        <p:grpSp>
          <p:nvGrpSpPr>
            <p:cNvPr id="87180" name="Group 140"/>
            <p:cNvGrpSpPr>
              <a:grpSpLocks/>
            </p:cNvGrpSpPr>
            <p:nvPr/>
          </p:nvGrpSpPr>
          <p:grpSpPr bwMode="auto">
            <a:xfrm>
              <a:off x="3249" y="1697"/>
              <a:ext cx="519" cy="371"/>
              <a:chOff x="3249" y="1873"/>
              <a:chExt cx="519" cy="371"/>
            </a:xfrm>
          </p:grpSpPr>
          <p:sp>
            <p:nvSpPr>
              <p:cNvPr id="87171" name="Line 131"/>
              <p:cNvSpPr>
                <a:spLocks noChangeShapeType="1"/>
              </p:cNvSpPr>
              <p:nvPr/>
            </p:nvSpPr>
            <p:spPr bwMode="auto">
              <a:xfrm flipH="1">
                <a:off x="3249" y="224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72" name="Arc 132"/>
              <p:cNvSpPr>
                <a:spLocks/>
              </p:cNvSpPr>
              <p:nvPr/>
            </p:nvSpPr>
            <p:spPr bwMode="auto">
              <a:xfrm flipH="1">
                <a:off x="3290" y="1907"/>
                <a:ext cx="478" cy="337"/>
              </a:xfrm>
              <a:custGeom>
                <a:avLst/>
                <a:gdLst>
                  <a:gd name="G0" fmla="+- 0 0 0"/>
                  <a:gd name="G1" fmla="+- 15237 0 0"/>
                  <a:gd name="G2" fmla="+- 21600 0 0"/>
                  <a:gd name="T0" fmla="*/ 15310 w 21600"/>
                  <a:gd name="T1" fmla="*/ 0 h 15237"/>
                  <a:gd name="T2" fmla="*/ 21600 w 21600"/>
                  <a:gd name="T3" fmla="*/ 15237 h 15237"/>
                  <a:gd name="T4" fmla="*/ 0 w 21600"/>
                  <a:gd name="T5" fmla="*/ 15237 h 15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237" fill="none" extrusionOk="0">
                    <a:moveTo>
                      <a:pt x="15309" y="0"/>
                    </a:moveTo>
                    <a:cubicBezTo>
                      <a:pt x="19338" y="4047"/>
                      <a:pt x="21600" y="9526"/>
                      <a:pt x="21600" y="15237"/>
                    </a:cubicBezTo>
                  </a:path>
                  <a:path w="21600" h="15237" stroke="0" extrusionOk="0">
                    <a:moveTo>
                      <a:pt x="15309" y="0"/>
                    </a:moveTo>
                    <a:cubicBezTo>
                      <a:pt x="19338" y="4047"/>
                      <a:pt x="21600" y="9526"/>
                      <a:pt x="21600" y="15237"/>
                    </a:cubicBezTo>
                    <a:lnTo>
                      <a:pt x="0" y="15237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74" name="Line 134"/>
              <p:cNvSpPr>
                <a:spLocks noChangeShapeType="1"/>
              </p:cNvSpPr>
              <p:nvPr/>
            </p:nvSpPr>
            <p:spPr bwMode="auto">
              <a:xfrm flipH="1" flipV="1">
                <a:off x="3397" y="1873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7181" name="Group 141"/>
          <p:cNvGrpSpPr>
            <a:grpSpLocks/>
          </p:cNvGrpSpPr>
          <p:nvPr/>
        </p:nvGrpSpPr>
        <p:grpSpPr bwMode="auto">
          <a:xfrm>
            <a:off x="6965950" y="2573338"/>
            <a:ext cx="1004888" cy="723900"/>
            <a:chOff x="4388" y="1797"/>
            <a:chExt cx="633" cy="456"/>
          </a:xfrm>
        </p:grpSpPr>
        <p:sp>
          <p:nvSpPr>
            <p:cNvPr id="87175" name="Text Box 135"/>
            <p:cNvSpPr txBox="1">
              <a:spLocks noChangeArrowheads="1"/>
            </p:cNvSpPr>
            <p:nvPr/>
          </p:nvSpPr>
          <p:spPr bwMode="auto">
            <a:xfrm>
              <a:off x="4388" y="1797"/>
              <a:ext cx="329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60</a:t>
              </a:r>
              <a:r>
                <a:rPr lang="en-US" sz="1800" baseline="30000">
                  <a:latin typeface="Arial" charset="0"/>
                </a:rPr>
                <a:t>o</a:t>
              </a:r>
            </a:p>
          </p:txBody>
        </p:sp>
        <p:sp>
          <p:nvSpPr>
            <p:cNvPr id="87176" name="Line 136"/>
            <p:cNvSpPr>
              <a:spLocks noChangeShapeType="1"/>
            </p:cNvSpPr>
            <p:nvPr/>
          </p:nvSpPr>
          <p:spPr bwMode="auto">
            <a:xfrm flipH="1">
              <a:off x="4502" y="2253"/>
              <a:ext cx="48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77" name="Arc 137"/>
            <p:cNvSpPr>
              <a:spLocks/>
            </p:cNvSpPr>
            <p:nvPr/>
          </p:nvSpPr>
          <p:spPr bwMode="auto">
            <a:xfrm flipH="1">
              <a:off x="4543" y="1841"/>
              <a:ext cx="478" cy="412"/>
            </a:xfrm>
            <a:custGeom>
              <a:avLst/>
              <a:gdLst>
                <a:gd name="G0" fmla="+- 0 0 0"/>
                <a:gd name="G1" fmla="+- 18611 0 0"/>
                <a:gd name="G2" fmla="+- 21600 0 0"/>
                <a:gd name="T0" fmla="*/ 10963 w 21600"/>
                <a:gd name="T1" fmla="*/ 0 h 18611"/>
                <a:gd name="T2" fmla="*/ 21600 w 21600"/>
                <a:gd name="T3" fmla="*/ 18611 h 18611"/>
                <a:gd name="T4" fmla="*/ 0 w 21600"/>
                <a:gd name="T5" fmla="*/ 18611 h 18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611" fill="none" extrusionOk="0">
                  <a:moveTo>
                    <a:pt x="10963" y="-1"/>
                  </a:moveTo>
                  <a:cubicBezTo>
                    <a:pt x="17554" y="3882"/>
                    <a:pt x="21600" y="10961"/>
                    <a:pt x="21600" y="18611"/>
                  </a:cubicBezTo>
                </a:path>
                <a:path w="21600" h="18611" stroke="0" extrusionOk="0">
                  <a:moveTo>
                    <a:pt x="10963" y="-1"/>
                  </a:moveTo>
                  <a:cubicBezTo>
                    <a:pt x="17554" y="3882"/>
                    <a:pt x="21600" y="10961"/>
                    <a:pt x="21600" y="18611"/>
                  </a:cubicBezTo>
                  <a:lnTo>
                    <a:pt x="0" y="1861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182" name="Text Box 142"/>
          <p:cNvSpPr txBox="1">
            <a:spLocks noChangeArrowheads="1"/>
          </p:cNvSpPr>
          <p:nvPr/>
        </p:nvSpPr>
        <p:spPr bwMode="auto">
          <a:xfrm>
            <a:off x="3019425" y="3684588"/>
            <a:ext cx="347043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Type of Oblique drawing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0EBF5-C506-47F4-A35F-C184E192E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2" y="4398664"/>
            <a:ext cx="5131006" cy="2078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075DF-465C-43B6-9587-0FCC9C2B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38" y="4942085"/>
            <a:ext cx="2960687" cy="1339850"/>
          </a:xfrm>
          <a:prstGeom prst="rect">
            <a:avLst/>
          </a:prstGeom>
        </p:spPr>
      </p:pic>
      <p:sp>
        <p:nvSpPr>
          <p:cNvPr id="107" name="Text Box 142">
            <a:extLst>
              <a:ext uri="{FF2B5EF4-FFF2-40B4-BE49-F238E27FC236}">
                <a16:creationId xmlns:a16="http://schemas.microsoft.com/office/drawing/2014/main" id="{B09242E5-0C04-4A7B-8886-A256C4784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307" y="4330838"/>
            <a:ext cx="140775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3) General </a:t>
            </a:r>
          </a:p>
        </p:txBody>
      </p:sp>
    </p:spTree>
    <p:extLst>
      <p:ext uri="{BB962C8B-B14F-4D97-AF65-F5344CB8AC3E}">
        <p14:creationId xmlns:p14="http://schemas.microsoft.com/office/powerpoint/2010/main" val="40828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8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8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26" grpId="0"/>
      <p:bldP spid="87182" grpId="0"/>
      <p:bldP spid="1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F7978-D897-4969-A45B-975BFFF3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838200"/>
            <a:ext cx="7772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13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2462F-140B-4FCB-BE94-AD35FB45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15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965511" y="1831975"/>
            <a:ext cx="3433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Oblique</a:t>
            </a:r>
          </a:p>
          <a:p>
            <a:pPr algn="r"/>
            <a:r>
              <a:rPr lang="en-US" sz="6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Sketching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7816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28600" y="1117600"/>
            <a:ext cx="8636000" cy="1092200"/>
          </a:xfrm>
          <a:prstGeom prst="rect">
            <a:avLst/>
          </a:prstGeom>
          <a:solidFill>
            <a:srgbClr val="CCEC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1813" y="163513"/>
            <a:ext cx="77716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 Orientation  Guidelines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760413" y="1157288"/>
            <a:ext cx="8302273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Place complex features (arc, hole, irregular shape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surface parallel to frontal plane.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19100" y="1270000"/>
            <a:ext cx="254000" cy="254000"/>
          </a:xfrm>
          <a:prstGeom prst="rect">
            <a:avLst/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5999163" y="4400550"/>
          <a:ext cx="2833687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Image" r:id="rId3" imgW="1414155" imgH="724996" progId="Photoshop.Image.7">
                  <p:embed/>
                </p:oleObj>
              </mc:Choice>
              <mc:Fallback>
                <p:oleObj name="Image" r:id="rId3" imgW="1414155" imgH="72499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4400550"/>
                        <a:ext cx="2833687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2997200" y="3441700"/>
            <a:ext cx="2882900" cy="2832100"/>
            <a:chOff x="528" y="2168"/>
            <a:chExt cx="1816" cy="1784"/>
          </a:xfrm>
        </p:grpSpPr>
        <p:pic>
          <p:nvPicPr>
            <p:cNvPr id="100362" name="Picture 10" descr="Jun_30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28" y="2203"/>
              <a:ext cx="1727" cy="1693"/>
            </a:xfrm>
            <a:prstGeom prst="rect">
              <a:avLst/>
            </a:prstGeom>
            <a:noFill/>
          </p:spPr>
        </p:pic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192" y="2168"/>
              <a:ext cx="152" cy="1784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368300" y="3721100"/>
          <a:ext cx="2386013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Image" r:id="rId6" imgW="1194515" imgH="1194515" progId="Photoshop.Image.7">
                  <p:embed/>
                </p:oleObj>
              </mc:Choice>
              <mc:Fallback>
                <p:oleObj name="Image" r:id="rId6" imgW="1194515" imgH="119451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721100"/>
                        <a:ext cx="2386013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90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multi-view representation of an object,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or more views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used to describe its form or shape and size accurately. However , since each of the views shows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one face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principal dimensions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an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18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1355725" y="3714750"/>
          <a:ext cx="35179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" name="Image" r:id="rId3" imgW="2346369" imgH="1932272" progId="Photoshop.Image.7">
                  <p:embed/>
                </p:oleObj>
              </mc:Choice>
              <mc:Fallback>
                <p:oleObj name="Image" r:id="rId3" imgW="2346369" imgH="193227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3714750"/>
                        <a:ext cx="3517900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28600" y="957263"/>
            <a:ext cx="8636000" cy="1092200"/>
          </a:xfrm>
          <a:prstGeom prst="rect">
            <a:avLst/>
          </a:prstGeom>
          <a:solidFill>
            <a:srgbClr val="CCEC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31813" y="163513"/>
            <a:ext cx="77716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 Orientation  Guidelines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0413" y="996950"/>
            <a:ext cx="7653057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longest dimension of an object should be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parallel to the frontal plane.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19100" y="1109663"/>
            <a:ext cx="254000" cy="254000"/>
          </a:xfrm>
          <a:prstGeom prst="rect">
            <a:avLst/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6642100" y="4346575"/>
          <a:ext cx="217487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" name="Image" r:id="rId5" imgW="1090724" imgH="1066712" progId="Photoshop.Image.7">
                  <p:embed/>
                </p:oleObj>
              </mc:Choice>
              <mc:Fallback>
                <p:oleObj name="Image" r:id="rId5" imgW="1090724" imgH="106671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4346575"/>
                        <a:ext cx="217487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1303338" y="2265363"/>
          <a:ext cx="387508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" name="Image" r:id="rId7" imgW="2584490" imgH="1048248" progId="Photoshop.Image.7">
                  <p:embed/>
                </p:oleObj>
              </mc:Choice>
              <mc:Fallback>
                <p:oleObj name="Image" r:id="rId7" imgW="2584490" imgH="104824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265363"/>
                        <a:ext cx="3875087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65113" y="2797175"/>
            <a:ext cx="112402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369888" y="4965700"/>
            <a:ext cx="133081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WORSE</a:t>
            </a:r>
          </a:p>
        </p:txBody>
      </p:sp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6210300" y="2513013"/>
          <a:ext cx="283368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" name="Image" r:id="rId9" imgW="1414155" imgH="724996" progId="Photoshop.Image.7">
                  <p:embed/>
                </p:oleObj>
              </mc:Choice>
              <mc:Fallback>
                <p:oleObj name="Image" r:id="rId9" imgW="1414155" imgH="72499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513013"/>
                        <a:ext cx="2833688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178425" y="2905125"/>
            <a:ext cx="112402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283200" y="5073650"/>
            <a:ext cx="133081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2631934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531938" y="2441575"/>
          <a:ext cx="1852612" cy="191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Image" r:id="rId3" imgW="926202" imgH="956831" progId="Photoshop.Image.7">
                  <p:embed/>
                </p:oleObj>
              </mc:Choice>
              <mc:Fallback>
                <p:oleObj name="Image" r:id="rId3" imgW="926202" imgH="95683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2441575"/>
                        <a:ext cx="1852612" cy="191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1819367"/>
              </p:ext>
            </p:extLst>
          </p:nvPr>
        </p:nvGraphicFramePr>
        <p:xfrm>
          <a:off x="4370388" y="2462213"/>
          <a:ext cx="2754312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Image" r:id="rId5" imgW="1377349" imgH="859319" progId="Photoshop.Image.7">
                  <p:embed/>
                </p:oleObj>
              </mc:Choice>
              <mc:Fallback>
                <p:oleObj name="Image" r:id="rId5" imgW="1377349" imgH="85931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2462213"/>
                        <a:ext cx="2754312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531812" y="548233"/>
            <a:ext cx="77716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  Orientation  Guidelines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28650" y="1630363"/>
            <a:ext cx="4859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orientation is better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38100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</a:p>
        </p:txBody>
      </p:sp>
    </p:spTree>
    <p:extLst>
      <p:ext uri="{BB962C8B-B14F-4D97-AF65-F5344CB8AC3E}">
        <p14:creationId xmlns:p14="http://schemas.microsoft.com/office/powerpoint/2010/main" val="3754953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56" name="Group 48"/>
          <p:cNvGrpSpPr>
            <a:grpSpLocks/>
          </p:cNvGrpSpPr>
          <p:nvPr/>
        </p:nvGrpSpPr>
        <p:grpSpPr bwMode="auto">
          <a:xfrm>
            <a:off x="246063" y="1231900"/>
            <a:ext cx="3333750" cy="3324225"/>
            <a:chOff x="267" y="882"/>
            <a:chExt cx="2100" cy="2094"/>
          </a:xfrm>
        </p:grpSpPr>
        <p:pic>
          <p:nvPicPr>
            <p:cNvPr id="68655" name="Picture 4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42000"/>
            </a:blip>
            <a:srcRect r="2507" b="853"/>
            <a:stretch>
              <a:fillRect/>
            </a:stretch>
          </p:blipFill>
          <p:spPr bwMode="auto">
            <a:xfrm>
              <a:off x="267" y="882"/>
              <a:ext cx="2100" cy="20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68654" name="Rectangle 46"/>
            <p:cNvSpPr>
              <a:spLocks noChangeArrowheads="1"/>
            </p:cNvSpPr>
            <p:nvPr/>
          </p:nvSpPr>
          <p:spPr bwMode="auto">
            <a:xfrm>
              <a:off x="1656" y="2166"/>
              <a:ext cx="300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6362700" y="6276975"/>
            <a:ext cx="172402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1408113" y="1743075"/>
            <a:ext cx="1790700" cy="973138"/>
          </a:xfrm>
          <a:custGeom>
            <a:avLst/>
            <a:gdLst/>
            <a:ahLst/>
            <a:cxnLst>
              <a:cxn ang="0">
                <a:pos x="962" y="2"/>
              </a:cxn>
              <a:cxn ang="0">
                <a:pos x="962" y="522"/>
              </a:cxn>
              <a:cxn ang="0">
                <a:pos x="0" y="522"/>
              </a:cxn>
              <a:cxn ang="0">
                <a:pos x="0" y="2"/>
              </a:cxn>
              <a:cxn ang="0">
                <a:pos x="250" y="2"/>
              </a:cxn>
              <a:cxn ang="0">
                <a:pos x="250" y="236"/>
              </a:cxn>
              <a:cxn ang="0">
                <a:pos x="714" y="236"/>
              </a:cxn>
              <a:cxn ang="0">
                <a:pos x="714" y="0"/>
              </a:cxn>
              <a:cxn ang="0">
                <a:pos x="962" y="2"/>
              </a:cxn>
            </a:cxnLst>
            <a:rect l="0" t="0" r="r" b="b"/>
            <a:pathLst>
              <a:path w="962" h="522">
                <a:moveTo>
                  <a:pt x="962" y="2"/>
                </a:moveTo>
                <a:lnTo>
                  <a:pt x="962" y="522"/>
                </a:lnTo>
                <a:lnTo>
                  <a:pt x="0" y="522"/>
                </a:lnTo>
                <a:lnTo>
                  <a:pt x="0" y="2"/>
                </a:lnTo>
                <a:lnTo>
                  <a:pt x="250" y="2"/>
                </a:lnTo>
                <a:lnTo>
                  <a:pt x="250" y="236"/>
                </a:lnTo>
                <a:lnTo>
                  <a:pt x="714" y="236"/>
                </a:lnTo>
                <a:lnTo>
                  <a:pt x="714" y="0"/>
                </a:lnTo>
                <a:lnTo>
                  <a:pt x="962" y="2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3862388" y="4721225"/>
            <a:ext cx="2860675" cy="1554163"/>
          </a:xfrm>
          <a:custGeom>
            <a:avLst/>
            <a:gdLst/>
            <a:ahLst/>
            <a:cxnLst>
              <a:cxn ang="0">
                <a:pos x="962" y="2"/>
              </a:cxn>
              <a:cxn ang="0">
                <a:pos x="962" y="522"/>
              </a:cxn>
              <a:cxn ang="0">
                <a:pos x="0" y="522"/>
              </a:cxn>
              <a:cxn ang="0">
                <a:pos x="0" y="2"/>
              </a:cxn>
              <a:cxn ang="0">
                <a:pos x="250" y="2"/>
              </a:cxn>
              <a:cxn ang="0">
                <a:pos x="250" y="236"/>
              </a:cxn>
              <a:cxn ang="0">
                <a:pos x="714" y="236"/>
              </a:cxn>
              <a:cxn ang="0">
                <a:pos x="714" y="0"/>
              </a:cxn>
              <a:cxn ang="0">
                <a:pos x="962" y="2"/>
              </a:cxn>
            </a:cxnLst>
            <a:rect l="0" t="0" r="r" b="b"/>
            <a:pathLst>
              <a:path w="962" h="522">
                <a:moveTo>
                  <a:pt x="962" y="2"/>
                </a:moveTo>
                <a:lnTo>
                  <a:pt x="962" y="522"/>
                </a:lnTo>
                <a:lnTo>
                  <a:pt x="0" y="522"/>
                </a:lnTo>
                <a:lnTo>
                  <a:pt x="0" y="2"/>
                </a:lnTo>
                <a:lnTo>
                  <a:pt x="250" y="2"/>
                </a:lnTo>
                <a:lnTo>
                  <a:pt x="250" y="236"/>
                </a:lnTo>
                <a:lnTo>
                  <a:pt x="714" y="236"/>
                </a:lnTo>
                <a:lnTo>
                  <a:pt x="714" y="0"/>
                </a:lnTo>
                <a:lnTo>
                  <a:pt x="962" y="2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rot="18900000">
            <a:off x="6477000" y="5657850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rot="18900000">
            <a:off x="6467475" y="4124325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rot="18900000">
            <a:off x="5734050" y="4105275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rot="18900000">
            <a:off x="4343400" y="4124325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rot="18900000">
            <a:off x="3609975" y="4114800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rot="18900000">
            <a:off x="4362450" y="4810125"/>
            <a:ext cx="17240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59" name="Group 51"/>
          <p:cNvGrpSpPr>
            <a:grpSpLocks/>
          </p:cNvGrpSpPr>
          <p:nvPr/>
        </p:nvGrpSpPr>
        <p:grpSpPr bwMode="auto">
          <a:xfrm>
            <a:off x="3727450" y="3465513"/>
            <a:ext cx="736600" cy="1220787"/>
            <a:chOff x="2348" y="2183"/>
            <a:chExt cx="464" cy="769"/>
          </a:xfrm>
        </p:grpSpPr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V="1">
              <a:off x="2430" y="2478"/>
              <a:ext cx="0" cy="47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V="1">
              <a:off x="2724" y="2183"/>
              <a:ext cx="0" cy="47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 rot="18900000">
              <a:off x="2348" y="2419"/>
              <a:ext cx="4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2452" y="2228"/>
              <a:ext cx="197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charset="0"/>
                  <a:cs typeface="Tahoma" pitchFamily="34" charset="0"/>
                </a:rPr>
                <a:t>D</a:t>
              </a:r>
              <a:endParaRPr lang="th-TH" sz="1400" b="1">
                <a:solidFill>
                  <a:schemeClr val="accent2"/>
                </a:solidFill>
                <a:latin typeface="Arial" charset="0"/>
                <a:cs typeface="Tahoma" pitchFamily="34" charset="0"/>
              </a:endParaRPr>
            </a:p>
          </p:txBody>
        </p:sp>
      </p:grp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4229100" y="4248150"/>
            <a:ext cx="33909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5076825" y="4029075"/>
            <a:ext cx="0" cy="11715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7200900" y="4105275"/>
            <a:ext cx="0" cy="1971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4924425" y="4943475"/>
            <a:ext cx="10382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3860800" y="4241800"/>
            <a:ext cx="48895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flipV="1">
            <a:off x="4600575" y="4241800"/>
            <a:ext cx="48895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 flipV="1">
            <a:off x="5981700" y="4241800"/>
            <a:ext cx="48895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V="1">
            <a:off x="6721475" y="4241800"/>
            <a:ext cx="48895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 flipV="1">
            <a:off x="4603750" y="4937125"/>
            <a:ext cx="48895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 flipV="1">
            <a:off x="6718300" y="5794375"/>
            <a:ext cx="48895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>
            <a:off x="4340225" y="4248150"/>
            <a:ext cx="73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>
            <a:off x="6464300" y="4251325"/>
            <a:ext cx="73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>
            <a:off x="5080000" y="4943475"/>
            <a:ext cx="911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5076825" y="4244975"/>
            <a:ext cx="0" cy="69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>
            <a:off x="7200900" y="4248150"/>
            <a:ext cx="0" cy="156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58" name="Group 50"/>
          <p:cNvGrpSpPr>
            <a:grpSpLocks/>
          </p:cNvGrpSpPr>
          <p:nvPr/>
        </p:nvGrpSpPr>
        <p:grpSpPr bwMode="auto">
          <a:xfrm>
            <a:off x="6746875" y="5483225"/>
            <a:ext cx="1095375" cy="790575"/>
            <a:chOff x="4224" y="3460"/>
            <a:chExt cx="690" cy="498"/>
          </a:xfrm>
        </p:grpSpPr>
        <p:sp>
          <p:nvSpPr>
            <p:cNvPr id="68648" name="Text Box 40"/>
            <p:cNvSpPr txBox="1">
              <a:spLocks noChangeArrowheads="1"/>
            </p:cNvSpPr>
            <p:nvPr/>
          </p:nvSpPr>
          <p:spPr bwMode="auto">
            <a:xfrm>
              <a:off x="4346" y="3708"/>
              <a:ext cx="4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" charset="0"/>
                  <a:cs typeface="Tahoma" pitchFamily="34" charset="0"/>
                </a:rPr>
                <a:t>45</a:t>
              </a:r>
              <a:r>
                <a:rPr lang="en-US" sz="2000" b="1">
                  <a:solidFill>
                    <a:srgbClr val="FF0000"/>
                  </a:solidFill>
                  <a:latin typeface="Arial" charset="0"/>
                  <a:cs typeface="Tahoma" pitchFamily="34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68649" name="Arc 41"/>
            <p:cNvSpPr>
              <a:spLocks/>
            </p:cNvSpPr>
            <p:nvPr/>
          </p:nvSpPr>
          <p:spPr bwMode="auto">
            <a:xfrm>
              <a:off x="4224" y="3460"/>
              <a:ext cx="690" cy="494"/>
            </a:xfrm>
            <a:custGeom>
              <a:avLst/>
              <a:gdLst>
                <a:gd name="G0" fmla="+- 0 0 0"/>
                <a:gd name="G1" fmla="+- 15463 0 0"/>
                <a:gd name="G2" fmla="+- 21600 0 0"/>
                <a:gd name="T0" fmla="*/ 15081 w 21600"/>
                <a:gd name="T1" fmla="*/ 0 h 15463"/>
                <a:gd name="T2" fmla="*/ 21600 w 21600"/>
                <a:gd name="T3" fmla="*/ 15463 h 15463"/>
                <a:gd name="T4" fmla="*/ 0 w 21600"/>
                <a:gd name="T5" fmla="*/ 15463 h 15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463" fill="none" extrusionOk="0">
                  <a:moveTo>
                    <a:pt x="15081" y="-1"/>
                  </a:moveTo>
                  <a:cubicBezTo>
                    <a:pt x="19249" y="4064"/>
                    <a:pt x="21600" y="9640"/>
                    <a:pt x="21600" y="15463"/>
                  </a:cubicBezTo>
                </a:path>
                <a:path w="21600" h="15463" stroke="0" extrusionOk="0">
                  <a:moveTo>
                    <a:pt x="15081" y="-1"/>
                  </a:moveTo>
                  <a:cubicBezTo>
                    <a:pt x="19249" y="4064"/>
                    <a:pt x="21600" y="9640"/>
                    <a:pt x="21600" y="15463"/>
                  </a:cubicBezTo>
                  <a:lnTo>
                    <a:pt x="0" y="15463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lg"/>
              <a:tailEnd type="non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4206875" y="2881313"/>
            <a:ext cx="2296334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ESTIMATE  DEPTH</a:t>
            </a:r>
            <a:endParaRPr lang="th-TH" b="1" dirty="0">
              <a:solidFill>
                <a:schemeClr val="accent2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6815138" y="2995613"/>
            <a:ext cx="219374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ESTIMATE  LINES</a:t>
            </a:r>
            <a:endParaRPr lang="th-TH" b="1" dirty="0">
              <a:solidFill>
                <a:srgbClr val="008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68652" name="Freeform 44"/>
          <p:cNvSpPr>
            <a:spLocks/>
          </p:cNvSpPr>
          <p:nvPr/>
        </p:nvSpPr>
        <p:spPr bwMode="auto">
          <a:xfrm>
            <a:off x="6484938" y="3162300"/>
            <a:ext cx="334962" cy="819150"/>
          </a:xfrm>
          <a:custGeom>
            <a:avLst/>
            <a:gdLst/>
            <a:ahLst/>
            <a:cxnLst>
              <a:cxn ang="0">
                <a:pos x="151" y="516"/>
              </a:cxn>
              <a:cxn ang="0">
                <a:pos x="31" y="360"/>
              </a:cxn>
              <a:cxn ang="0">
                <a:pos x="7" y="174"/>
              </a:cxn>
              <a:cxn ang="0">
                <a:pos x="73" y="48"/>
              </a:cxn>
              <a:cxn ang="0">
                <a:pos x="211" y="0"/>
              </a:cxn>
            </a:cxnLst>
            <a:rect l="0" t="0" r="r" b="b"/>
            <a:pathLst>
              <a:path w="211" h="516">
                <a:moveTo>
                  <a:pt x="151" y="516"/>
                </a:moveTo>
                <a:cubicBezTo>
                  <a:pt x="131" y="490"/>
                  <a:pt x="55" y="417"/>
                  <a:pt x="31" y="360"/>
                </a:cubicBezTo>
                <a:cubicBezTo>
                  <a:pt x="7" y="303"/>
                  <a:pt x="0" y="226"/>
                  <a:pt x="7" y="174"/>
                </a:cubicBezTo>
                <a:cubicBezTo>
                  <a:pt x="14" y="122"/>
                  <a:pt x="39" y="77"/>
                  <a:pt x="73" y="48"/>
                </a:cubicBezTo>
                <a:cubicBezTo>
                  <a:pt x="107" y="19"/>
                  <a:pt x="182" y="10"/>
                  <a:pt x="211" y="0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Freeform 45"/>
          <p:cNvSpPr>
            <a:spLocks/>
          </p:cNvSpPr>
          <p:nvPr/>
        </p:nvSpPr>
        <p:spPr bwMode="auto">
          <a:xfrm>
            <a:off x="3913188" y="3048000"/>
            <a:ext cx="306387" cy="523875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79" y="48"/>
              </a:cxn>
              <a:cxn ang="0">
                <a:pos x="19" y="144"/>
              </a:cxn>
              <a:cxn ang="0">
                <a:pos x="1" y="252"/>
              </a:cxn>
              <a:cxn ang="0">
                <a:pos x="25" y="330"/>
              </a:cxn>
            </a:cxnLst>
            <a:rect l="0" t="0" r="r" b="b"/>
            <a:pathLst>
              <a:path w="193" h="330">
                <a:moveTo>
                  <a:pt x="193" y="0"/>
                </a:moveTo>
                <a:cubicBezTo>
                  <a:pt x="174" y="8"/>
                  <a:pt x="108" y="24"/>
                  <a:pt x="79" y="48"/>
                </a:cubicBezTo>
                <a:cubicBezTo>
                  <a:pt x="50" y="72"/>
                  <a:pt x="32" y="110"/>
                  <a:pt x="19" y="144"/>
                </a:cubicBezTo>
                <a:cubicBezTo>
                  <a:pt x="6" y="178"/>
                  <a:pt x="0" y="221"/>
                  <a:pt x="1" y="252"/>
                </a:cubicBezTo>
                <a:cubicBezTo>
                  <a:pt x="2" y="283"/>
                  <a:pt x="20" y="314"/>
                  <a:pt x="25" y="33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1098550" y="304800"/>
            <a:ext cx="6362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actual object</a:t>
            </a:r>
          </a:p>
        </p:txBody>
      </p:sp>
    </p:spTree>
    <p:extLst>
      <p:ext uri="{BB962C8B-B14F-4D97-AF65-F5344CB8AC3E}">
        <p14:creationId xmlns:p14="http://schemas.microsoft.com/office/powerpoint/2010/main" val="28546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  <p:bldP spid="68618" grpId="0" animBg="1"/>
      <p:bldP spid="68618" grpId="1" animBg="1"/>
      <p:bldP spid="68620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32" grpId="0" animBg="1"/>
      <p:bldP spid="68633" grpId="0" animBg="1"/>
      <p:bldP spid="68634" grpId="0" animBg="1"/>
      <p:bldP spid="68635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68642" grpId="0" animBg="1"/>
      <p:bldP spid="68643" grpId="0" animBg="1"/>
      <p:bldP spid="68644" grpId="0" animBg="1"/>
      <p:bldP spid="68645" grpId="0" animBg="1"/>
      <p:bldP spid="68646" grpId="0" animBg="1"/>
      <p:bldP spid="68647" grpId="0" animBg="1"/>
      <p:bldP spid="68650" grpId="0"/>
      <p:bldP spid="68651" grpId="0"/>
      <p:bldP spid="68652" grpId="0" animBg="1"/>
      <p:bldP spid="686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91" name="Group 135"/>
          <p:cNvGrpSpPr>
            <a:grpSpLocks/>
          </p:cNvGrpSpPr>
          <p:nvPr/>
        </p:nvGrpSpPr>
        <p:grpSpPr bwMode="auto">
          <a:xfrm>
            <a:off x="4286250" y="2000250"/>
            <a:ext cx="4638675" cy="3790950"/>
            <a:chOff x="2700" y="1260"/>
            <a:chExt cx="2922" cy="2388"/>
          </a:xfrm>
        </p:grpSpPr>
        <p:grpSp>
          <p:nvGrpSpPr>
            <p:cNvPr id="70758" name="Group 102"/>
            <p:cNvGrpSpPr>
              <a:grpSpLocks/>
            </p:cNvGrpSpPr>
            <p:nvPr/>
          </p:nvGrpSpPr>
          <p:grpSpPr bwMode="auto">
            <a:xfrm>
              <a:off x="2700" y="1356"/>
              <a:ext cx="2922" cy="2160"/>
              <a:chOff x="2730" y="1344"/>
              <a:chExt cx="2328" cy="2160"/>
            </a:xfrm>
          </p:grpSpPr>
          <p:sp>
            <p:nvSpPr>
              <p:cNvPr id="70741" name="Line 85"/>
              <p:cNvSpPr>
                <a:spLocks noChangeShapeType="1"/>
              </p:cNvSpPr>
              <p:nvPr/>
            </p:nvSpPr>
            <p:spPr bwMode="auto">
              <a:xfrm>
                <a:off x="2730" y="134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2" name="Line 86"/>
              <p:cNvSpPr>
                <a:spLocks noChangeShapeType="1"/>
              </p:cNvSpPr>
              <p:nvPr/>
            </p:nvSpPr>
            <p:spPr bwMode="auto">
              <a:xfrm>
                <a:off x="2754" y="153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3" name="Line 87"/>
              <p:cNvSpPr>
                <a:spLocks noChangeShapeType="1"/>
              </p:cNvSpPr>
              <p:nvPr/>
            </p:nvSpPr>
            <p:spPr bwMode="auto">
              <a:xfrm>
                <a:off x="2730" y="171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4" name="Line 88"/>
              <p:cNvSpPr>
                <a:spLocks noChangeShapeType="1"/>
              </p:cNvSpPr>
              <p:nvPr/>
            </p:nvSpPr>
            <p:spPr bwMode="auto">
              <a:xfrm>
                <a:off x="2754" y="189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5" name="Line 89"/>
              <p:cNvSpPr>
                <a:spLocks noChangeShapeType="1"/>
              </p:cNvSpPr>
              <p:nvPr/>
            </p:nvSpPr>
            <p:spPr bwMode="auto">
              <a:xfrm>
                <a:off x="2730" y="206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6" name="Line 90"/>
              <p:cNvSpPr>
                <a:spLocks noChangeShapeType="1"/>
              </p:cNvSpPr>
              <p:nvPr/>
            </p:nvSpPr>
            <p:spPr bwMode="auto">
              <a:xfrm>
                <a:off x="2754" y="225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7" name="Line 91"/>
              <p:cNvSpPr>
                <a:spLocks noChangeShapeType="1"/>
              </p:cNvSpPr>
              <p:nvPr/>
            </p:nvSpPr>
            <p:spPr bwMode="auto">
              <a:xfrm>
                <a:off x="2730" y="243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8" name="Line 92"/>
              <p:cNvSpPr>
                <a:spLocks noChangeShapeType="1"/>
              </p:cNvSpPr>
              <p:nvPr/>
            </p:nvSpPr>
            <p:spPr bwMode="auto">
              <a:xfrm>
                <a:off x="2754" y="2610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9" name="Line 93"/>
              <p:cNvSpPr>
                <a:spLocks noChangeShapeType="1"/>
              </p:cNvSpPr>
              <p:nvPr/>
            </p:nvSpPr>
            <p:spPr bwMode="auto">
              <a:xfrm>
                <a:off x="2730" y="2778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0" name="Line 94"/>
              <p:cNvSpPr>
                <a:spLocks noChangeShapeType="1"/>
              </p:cNvSpPr>
              <p:nvPr/>
            </p:nvSpPr>
            <p:spPr bwMode="auto">
              <a:xfrm>
                <a:off x="2754" y="296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1" name="Line 95"/>
              <p:cNvSpPr>
                <a:spLocks noChangeShapeType="1"/>
              </p:cNvSpPr>
              <p:nvPr/>
            </p:nvSpPr>
            <p:spPr bwMode="auto">
              <a:xfrm>
                <a:off x="2730" y="314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2" name="Line 96"/>
              <p:cNvSpPr>
                <a:spLocks noChangeShapeType="1"/>
              </p:cNvSpPr>
              <p:nvPr/>
            </p:nvSpPr>
            <p:spPr bwMode="auto">
              <a:xfrm>
                <a:off x="2754" y="332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3" name="Line 97"/>
              <p:cNvSpPr>
                <a:spLocks noChangeShapeType="1"/>
              </p:cNvSpPr>
              <p:nvPr/>
            </p:nvSpPr>
            <p:spPr bwMode="auto">
              <a:xfrm>
                <a:off x="2748" y="3504"/>
                <a:ext cx="2304" cy="0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59" name="Group 103"/>
            <p:cNvGrpSpPr>
              <a:grpSpLocks/>
            </p:cNvGrpSpPr>
            <p:nvPr/>
          </p:nvGrpSpPr>
          <p:grpSpPr bwMode="auto">
            <a:xfrm>
              <a:off x="2772" y="1260"/>
              <a:ext cx="2700" cy="2388"/>
              <a:chOff x="2802" y="1248"/>
              <a:chExt cx="2700" cy="2388"/>
            </a:xfrm>
          </p:grpSpPr>
          <p:sp>
            <p:nvSpPr>
              <p:cNvPr id="70728" name="Line 72"/>
              <p:cNvSpPr>
                <a:spLocks noChangeShapeType="1"/>
              </p:cNvSpPr>
              <p:nvPr/>
            </p:nvSpPr>
            <p:spPr bwMode="auto">
              <a:xfrm>
                <a:off x="2802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9" name="Line 73"/>
              <p:cNvSpPr>
                <a:spLocks noChangeShapeType="1"/>
              </p:cNvSpPr>
              <p:nvPr/>
            </p:nvSpPr>
            <p:spPr bwMode="auto">
              <a:xfrm>
                <a:off x="2970" y="1272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0" name="Line 74"/>
              <p:cNvSpPr>
                <a:spLocks noChangeShapeType="1"/>
              </p:cNvSpPr>
              <p:nvPr/>
            </p:nvSpPr>
            <p:spPr bwMode="auto">
              <a:xfrm>
                <a:off x="3150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1" name="Line 75"/>
              <p:cNvSpPr>
                <a:spLocks noChangeShapeType="1"/>
              </p:cNvSpPr>
              <p:nvPr/>
            </p:nvSpPr>
            <p:spPr bwMode="auto">
              <a:xfrm>
                <a:off x="3330" y="1272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2" name="Line 76"/>
              <p:cNvSpPr>
                <a:spLocks noChangeShapeType="1"/>
              </p:cNvSpPr>
              <p:nvPr/>
            </p:nvSpPr>
            <p:spPr bwMode="auto">
              <a:xfrm>
                <a:off x="3504" y="1254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3" name="Line 77"/>
              <p:cNvSpPr>
                <a:spLocks noChangeShapeType="1"/>
              </p:cNvSpPr>
              <p:nvPr/>
            </p:nvSpPr>
            <p:spPr bwMode="auto">
              <a:xfrm>
                <a:off x="3672" y="1260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4" name="Line 78"/>
              <p:cNvSpPr>
                <a:spLocks noChangeShapeType="1"/>
              </p:cNvSpPr>
              <p:nvPr/>
            </p:nvSpPr>
            <p:spPr bwMode="auto">
              <a:xfrm>
                <a:off x="3852" y="1254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5" name="Line 79"/>
              <p:cNvSpPr>
                <a:spLocks noChangeShapeType="1"/>
              </p:cNvSpPr>
              <p:nvPr/>
            </p:nvSpPr>
            <p:spPr bwMode="auto">
              <a:xfrm>
                <a:off x="4032" y="1260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6" name="Line 80"/>
              <p:cNvSpPr>
                <a:spLocks noChangeShapeType="1"/>
              </p:cNvSpPr>
              <p:nvPr/>
            </p:nvSpPr>
            <p:spPr bwMode="auto">
              <a:xfrm>
                <a:off x="4218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7" name="Line 81"/>
              <p:cNvSpPr>
                <a:spLocks noChangeShapeType="1"/>
              </p:cNvSpPr>
              <p:nvPr/>
            </p:nvSpPr>
            <p:spPr bwMode="auto">
              <a:xfrm>
                <a:off x="4398" y="1272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8" name="Line 82"/>
              <p:cNvSpPr>
                <a:spLocks noChangeShapeType="1"/>
              </p:cNvSpPr>
              <p:nvPr/>
            </p:nvSpPr>
            <p:spPr bwMode="auto">
              <a:xfrm>
                <a:off x="4578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9" name="Line 83"/>
              <p:cNvSpPr>
                <a:spLocks noChangeShapeType="1"/>
              </p:cNvSpPr>
              <p:nvPr/>
            </p:nvSpPr>
            <p:spPr bwMode="auto">
              <a:xfrm>
                <a:off x="4758" y="1272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0" name="Line 84"/>
              <p:cNvSpPr>
                <a:spLocks noChangeShapeType="1"/>
              </p:cNvSpPr>
              <p:nvPr/>
            </p:nvSpPr>
            <p:spPr bwMode="auto">
              <a:xfrm>
                <a:off x="4938" y="1248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4" name="Line 98"/>
              <p:cNvSpPr>
                <a:spLocks noChangeShapeType="1"/>
              </p:cNvSpPr>
              <p:nvPr/>
            </p:nvSpPr>
            <p:spPr bwMode="auto">
              <a:xfrm>
                <a:off x="5142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5" name="Line 99"/>
              <p:cNvSpPr>
                <a:spLocks noChangeShapeType="1"/>
              </p:cNvSpPr>
              <p:nvPr/>
            </p:nvSpPr>
            <p:spPr bwMode="auto">
              <a:xfrm>
                <a:off x="5322" y="1260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6" name="Line 100"/>
              <p:cNvSpPr>
                <a:spLocks noChangeShapeType="1"/>
              </p:cNvSpPr>
              <p:nvPr/>
            </p:nvSpPr>
            <p:spPr bwMode="auto">
              <a:xfrm>
                <a:off x="5502" y="1266"/>
                <a:ext cx="0" cy="2364"/>
              </a:xfrm>
              <a:prstGeom prst="line">
                <a:avLst/>
              </a:prstGeom>
              <a:noFill/>
              <a:ln w="1270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161925" y="2000250"/>
            <a:ext cx="3695700" cy="3790950"/>
            <a:chOff x="222" y="1248"/>
            <a:chExt cx="2328" cy="2388"/>
          </a:xfrm>
        </p:grpSpPr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294" y="1266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462" y="1272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642" y="1266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822" y="1272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996" y="1254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1164" y="1260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1344" y="1254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1524" y="1260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1722" y="1266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1890" y="1272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2070" y="1266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>
              <a:off x="2250" y="1272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>
              <a:off x="2430" y="1248"/>
              <a:ext cx="0" cy="2364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222" y="134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246" y="153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222" y="171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246" y="189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>
              <a:off x="222" y="206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Line 27"/>
            <p:cNvSpPr>
              <a:spLocks noChangeShapeType="1"/>
            </p:cNvSpPr>
            <p:nvPr/>
          </p:nvSpPr>
          <p:spPr bwMode="auto">
            <a:xfrm>
              <a:off x="246" y="225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>
              <a:off x="222" y="243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>
              <a:off x="246" y="2610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222" y="2778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>
              <a:off x="246" y="296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222" y="314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>
              <a:off x="246" y="332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>
              <a:off x="240" y="3504"/>
              <a:ext cx="2304" cy="0"/>
            </a:xfrm>
            <a:prstGeom prst="line">
              <a:avLst/>
            </a:prstGeom>
            <a:noFill/>
            <a:ln w="127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6" name="Group 70"/>
          <p:cNvGrpSpPr>
            <a:grpSpLocks/>
          </p:cNvGrpSpPr>
          <p:nvPr/>
        </p:nvGrpSpPr>
        <p:grpSpPr bwMode="auto">
          <a:xfrm>
            <a:off x="533400" y="1924050"/>
            <a:ext cx="2838450" cy="1381125"/>
            <a:chOff x="456" y="1194"/>
            <a:chExt cx="1788" cy="870"/>
          </a:xfrm>
        </p:grpSpPr>
        <p:sp>
          <p:nvSpPr>
            <p:cNvPr id="70692" name="Freeform 36"/>
            <p:cNvSpPr>
              <a:spLocks/>
            </p:cNvSpPr>
            <p:nvPr/>
          </p:nvSpPr>
          <p:spPr bwMode="auto">
            <a:xfrm>
              <a:off x="456" y="1338"/>
              <a:ext cx="1788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8" y="0"/>
                </a:cxn>
                <a:cxn ang="0">
                  <a:pos x="1788" y="366"/>
                </a:cxn>
                <a:cxn ang="0">
                  <a:pos x="1266" y="726"/>
                </a:cxn>
                <a:cxn ang="0">
                  <a:pos x="0" y="726"/>
                </a:cxn>
                <a:cxn ang="0">
                  <a:pos x="0" y="0"/>
                </a:cxn>
              </a:cxnLst>
              <a:rect l="0" t="0" r="r" b="b"/>
              <a:pathLst>
                <a:path w="1788" h="726">
                  <a:moveTo>
                    <a:pt x="0" y="0"/>
                  </a:moveTo>
                  <a:lnTo>
                    <a:pt x="1788" y="0"/>
                  </a:lnTo>
                  <a:lnTo>
                    <a:pt x="1788" y="366"/>
                  </a:lnTo>
                  <a:lnTo>
                    <a:pt x="1266" y="726"/>
                  </a:lnTo>
                  <a:lnTo>
                    <a:pt x="0" y="7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>
              <a:off x="462" y="1710"/>
              <a:ext cx="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1164" y="1332"/>
              <a:ext cx="0" cy="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708" name="Group 52"/>
            <p:cNvGrpSpPr>
              <a:grpSpLocks/>
            </p:cNvGrpSpPr>
            <p:nvPr/>
          </p:nvGrpSpPr>
          <p:grpSpPr bwMode="auto">
            <a:xfrm>
              <a:off x="642" y="1344"/>
              <a:ext cx="0" cy="354"/>
              <a:chOff x="642" y="1344"/>
              <a:chExt cx="0" cy="354"/>
            </a:xfrm>
          </p:grpSpPr>
          <p:sp>
            <p:nvSpPr>
              <p:cNvPr id="70696" name="Line 40"/>
              <p:cNvSpPr>
                <a:spLocks noChangeShapeType="1"/>
              </p:cNvSpPr>
              <p:nvPr/>
            </p:nvSpPr>
            <p:spPr bwMode="auto">
              <a:xfrm>
                <a:off x="642" y="134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Line 41"/>
              <p:cNvSpPr>
                <a:spLocks noChangeShapeType="1"/>
              </p:cNvSpPr>
              <p:nvPr/>
            </p:nvSpPr>
            <p:spPr bwMode="auto">
              <a:xfrm>
                <a:off x="642" y="1440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" name="Line 42"/>
              <p:cNvSpPr>
                <a:spLocks noChangeShapeType="1"/>
              </p:cNvSpPr>
              <p:nvPr/>
            </p:nvSpPr>
            <p:spPr bwMode="auto">
              <a:xfrm>
                <a:off x="642" y="154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9" name="Line 43"/>
              <p:cNvSpPr>
                <a:spLocks noChangeShapeType="1"/>
              </p:cNvSpPr>
              <p:nvPr/>
            </p:nvSpPr>
            <p:spPr bwMode="auto">
              <a:xfrm>
                <a:off x="642" y="163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09" name="Group 53"/>
            <p:cNvGrpSpPr>
              <a:grpSpLocks/>
            </p:cNvGrpSpPr>
            <p:nvPr/>
          </p:nvGrpSpPr>
          <p:grpSpPr bwMode="auto">
            <a:xfrm>
              <a:off x="996" y="1344"/>
              <a:ext cx="0" cy="354"/>
              <a:chOff x="996" y="1344"/>
              <a:chExt cx="0" cy="354"/>
            </a:xfrm>
          </p:grpSpPr>
          <p:sp>
            <p:nvSpPr>
              <p:cNvPr id="70700" name="Line 44"/>
              <p:cNvSpPr>
                <a:spLocks noChangeShapeType="1"/>
              </p:cNvSpPr>
              <p:nvPr/>
            </p:nvSpPr>
            <p:spPr bwMode="auto">
              <a:xfrm>
                <a:off x="996" y="134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1" name="Line 45"/>
              <p:cNvSpPr>
                <a:spLocks noChangeShapeType="1"/>
              </p:cNvSpPr>
              <p:nvPr/>
            </p:nvSpPr>
            <p:spPr bwMode="auto">
              <a:xfrm>
                <a:off x="996" y="1440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2" name="Line 46"/>
              <p:cNvSpPr>
                <a:spLocks noChangeShapeType="1"/>
              </p:cNvSpPr>
              <p:nvPr/>
            </p:nvSpPr>
            <p:spPr bwMode="auto">
              <a:xfrm>
                <a:off x="996" y="154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3" name="Line 47"/>
              <p:cNvSpPr>
                <a:spLocks noChangeShapeType="1"/>
              </p:cNvSpPr>
              <p:nvPr/>
            </p:nvSpPr>
            <p:spPr bwMode="auto">
              <a:xfrm>
                <a:off x="996" y="163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707" name="Group 51"/>
            <p:cNvGrpSpPr>
              <a:grpSpLocks/>
            </p:cNvGrpSpPr>
            <p:nvPr/>
          </p:nvGrpSpPr>
          <p:grpSpPr bwMode="auto">
            <a:xfrm>
              <a:off x="822" y="1194"/>
              <a:ext cx="0" cy="666"/>
              <a:chOff x="822" y="1194"/>
              <a:chExt cx="0" cy="666"/>
            </a:xfrm>
          </p:grpSpPr>
          <p:sp>
            <p:nvSpPr>
              <p:cNvPr id="70704" name="Line 48"/>
              <p:cNvSpPr>
                <a:spLocks noChangeShapeType="1"/>
              </p:cNvSpPr>
              <p:nvPr/>
            </p:nvSpPr>
            <p:spPr bwMode="auto">
              <a:xfrm>
                <a:off x="822" y="1194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5" name="Line 49"/>
              <p:cNvSpPr>
                <a:spLocks noChangeShapeType="1"/>
              </p:cNvSpPr>
              <p:nvPr/>
            </p:nvSpPr>
            <p:spPr bwMode="auto">
              <a:xfrm>
                <a:off x="822" y="1608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6" name="Line 50"/>
              <p:cNvSpPr>
                <a:spLocks noChangeShapeType="1"/>
              </p:cNvSpPr>
              <p:nvPr/>
            </p:nvSpPr>
            <p:spPr bwMode="auto">
              <a:xfrm>
                <a:off x="822" y="1500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788" name="Group 132"/>
          <p:cNvGrpSpPr>
            <a:grpSpLocks/>
          </p:cNvGrpSpPr>
          <p:nvPr/>
        </p:nvGrpSpPr>
        <p:grpSpPr bwMode="auto">
          <a:xfrm>
            <a:off x="423863" y="3752850"/>
            <a:ext cx="2957512" cy="1819275"/>
            <a:chOff x="267" y="2364"/>
            <a:chExt cx="1863" cy="1146"/>
          </a:xfrm>
        </p:grpSpPr>
        <p:sp>
          <p:nvSpPr>
            <p:cNvPr id="70710" name="Rectangle 54"/>
            <p:cNvSpPr>
              <a:spLocks noChangeArrowheads="1"/>
            </p:cNvSpPr>
            <p:nvPr/>
          </p:nvSpPr>
          <p:spPr bwMode="auto">
            <a:xfrm>
              <a:off x="336" y="3156"/>
              <a:ext cx="1794" cy="35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1" name="Line 55"/>
            <p:cNvSpPr>
              <a:spLocks noChangeShapeType="1"/>
            </p:cNvSpPr>
            <p:nvPr/>
          </p:nvSpPr>
          <p:spPr bwMode="auto">
            <a:xfrm>
              <a:off x="1602" y="315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2" name="Line 56"/>
            <p:cNvSpPr>
              <a:spLocks noChangeShapeType="1"/>
            </p:cNvSpPr>
            <p:nvPr/>
          </p:nvSpPr>
          <p:spPr bwMode="auto">
            <a:xfrm>
              <a:off x="336" y="279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>
              <a:off x="522" y="2616"/>
              <a:ext cx="354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Arc 58"/>
            <p:cNvSpPr>
              <a:spLocks/>
            </p:cNvSpPr>
            <p:nvPr/>
          </p:nvSpPr>
          <p:spPr bwMode="auto">
            <a:xfrm>
              <a:off x="337" y="2438"/>
              <a:ext cx="708" cy="3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897 h 21897"/>
                <a:gd name="T2" fmla="*/ 43200 w 43200"/>
                <a:gd name="T3" fmla="*/ 21600 h 21897"/>
                <a:gd name="T4" fmla="*/ 21600 w 43200"/>
                <a:gd name="T5" fmla="*/ 21600 h 2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97" fill="none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97" stroke="0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Line 59"/>
            <p:cNvSpPr>
              <a:spLocks noChangeShapeType="1"/>
            </p:cNvSpPr>
            <p:nvPr/>
          </p:nvSpPr>
          <p:spPr bwMode="auto">
            <a:xfrm>
              <a:off x="1044" y="2784"/>
              <a:ext cx="0" cy="1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Arc 60"/>
            <p:cNvSpPr>
              <a:spLocks/>
            </p:cNvSpPr>
            <p:nvPr/>
          </p:nvSpPr>
          <p:spPr bwMode="auto">
            <a:xfrm flipH="1" flipV="1">
              <a:off x="1044" y="2976"/>
              <a:ext cx="174" cy="1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8" name="Line 62"/>
            <p:cNvSpPr>
              <a:spLocks noChangeShapeType="1"/>
            </p:cNvSpPr>
            <p:nvPr/>
          </p:nvSpPr>
          <p:spPr bwMode="auto">
            <a:xfrm>
              <a:off x="702" y="236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9" name="Line 63"/>
            <p:cNvSpPr>
              <a:spLocks noChangeShapeType="1"/>
            </p:cNvSpPr>
            <p:nvPr/>
          </p:nvSpPr>
          <p:spPr bwMode="auto">
            <a:xfrm>
              <a:off x="702" y="286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0" name="Line 64"/>
            <p:cNvSpPr>
              <a:spLocks noChangeShapeType="1"/>
            </p:cNvSpPr>
            <p:nvPr/>
          </p:nvSpPr>
          <p:spPr bwMode="auto">
            <a:xfrm>
              <a:off x="702" y="2760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2" name="Line 66"/>
            <p:cNvSpPr>
              <a:spLocks noChangeShapeType="1"/>
            </p:cNvSpPr>
            <p:nvPr/>
          </p:nvSpPr>
          <p:spPr bwMode="auto">
            <a:xfrm rot="-5400000">
              <a:off x="444" y="261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3" name="Line 67"/>
            <p:cNvSpPr>
              <a:spLocks noChangeShapeType="1"/>
            </p:cNvSpPr>
            <p:nvPr/>
          </p:nvSpPr>
          <p:spPr bwMode="auto">
            <a:xfrm rot="-5400000">
              <a:off x="942" y="2628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4" name="Line 68"/>
            <p:cNvSpPr>
              <a:spLocks noChangeShapeType="1"/>
            </p:cNvSpPr>
            <p:nvPr/>
          </p:nvSpPr>
          <p:spPr bwMode="auto">
            <a:xfrm rot="-5400000">
              <a:off x="705" y="2757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0" name="Line 104"/>
          <p:cNvSpPr>
            <a:spLocks noChangeShapeType="1"/>
          </p:cNvSpPr>
          <p:nvPr/>
        </p:nvSpPr>
        <p:spPr bwMode="auto">
          <a:xfrm>
            <a:off x="4549775" y="5295900"/>
            <a:ext cx="3022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1" name="Line 105"/>
          <p:cNvSpPr>
            <a:spLocks noChangeShapeType="1"/>
          </p:cNvSpPr>
          <p:nvPr/>
        </p:nvSpPr>
        <p:spPr bwMode="auto">
          <a:xfrm>
            <a:off x="4568825" y="4724400"/>
            <a:ext cx="30130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2" name="Line 106"/>
          <p:cNvSpPr>
            <a:spLocks noChangeShapeType="1"/>
          </p:cNvSpPr>
          <p:nvPr/>
        </p:nvSpPr>
        <p:spPr bwMode="auto">
          <a:xfrm>
            <a:off x="7505700" y="4648200"/>
            <a:ext cx="0" cy="7048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3" name="Line 107"/>
          <p:cNvSpPr>
            <a:spLocks noChangeShapeType="1"/>
          </p:cNvSpPr>
          <p:nvPr/>
        </p:nvSpPr>
        <p:spPr bwMode="auto">
          <a:xfrm>
            <a:off x="4667250" y="4667250"/>
            <a:ext cx="0" cy="6953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4" name="Line 108"/>
          <p:cNvSpPr>
            <a:spLocks noChangeShapeType="1"/>
          </p:cNvSpPr>
          <p:nvPr/>
        </p:nvSpPr>
        <p:spPr bwMode="auto">
          <a:xfrm flipH="1">
            <a:off x="7458075" y="4676775"/>
            <a:ext cx="704850" cy="666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5" name="Line 109"/>
          <p:cNvSpPr>
            <a:spLocks noChangeShapeType="1"/>
          </p:cNvSpPr>
          <p:nvPr/>
        </p:nvSpPr>
        <p:spPr bwMode="auto">
          <a:xfrm>
            <a:off x="6292850" y="4152900"/>
            <a:ext cx="19081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6" name="Line 110"/>
          <p:cNvSpPr>
            <a:spLocks noChangeShapeType="1"/>
          </p:cNvSpPr>
          <p:nvPr/>
        </p:nvSpPr>
        <p:spPr bwMode="auto">
          <a:xfrm>
            <a:off x="8124825" y="4076700"/>
            <a:ext cx="0" cy="7048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7" name="Line 111"/>
          <p:cNvSpPr>
            <a:spLocks noChangeShapeType="1"/>
          </p:cNvSpPr>
          <p:nvPr/>
        </p:nvSpPr>
        <p:spPr bwMode="auto">
          <a:xfrm flipH="1">
            <a:off x="7458075" y="4105275"/>
            <a:ext cx="714375" cy="666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8" name="Line 112"/>
          <p:cNvSpPr>
            <a:spLocks noChangeShapeType="1"/>
          </p:cNvSpPr>
          <p:nvPr/>
        </p:nvSpPr>
        <p:spPr bwMode="auto">
          <a:xfrm flipH="1">
            <a:off x="4591050" y="4391025"/>
            <a:ext cx="400050" cy="390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9" name="Line 113"/>
          <p:cNvSpPr>
            <a:spLocks noChangeShapeType="1"/>
          </p:cNvSpPr>
          <p:nvPr/>
        </p:nvSpPr>
        <p:spPr bwMode="auto">
          <a:xfrm flipH="1">
            <a:off x="5991225" y="4095750"/>
            <a:ext cx="438150" cy="409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0" name="Line 114"/>
          <p:cNvSpPr>
            <a:spLocks noChangeShapeType="1"/>
          </p:cNvSpPr>
          <p:nvPr/>
        </p:nvSpPr>
        <p:spPr bwMode="auto">
          <a:xfrm>
            <a:off x="4864100" y="4429125"/>
            <a:ext cx="13081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1" name="Line 115"/>
          <p:cNvSpPr>
            <a:spLocks noChangeShapeType="1"/>
          </p:cNvSpPr>
          <p:nvPr/>
        </p:nvSpPr>
        <p:spPr bwMode="auto">
          <a:xfrm>
            <a:off x="6353175" y="2943225"/>
            <a:ext cx="0" cy="12573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2" name="Line 116"/>
          <p:cNvSpPr>
            <a:spLocks noChangeShapeType="1"/>
          </p:cNvSpPr>
          <p:nvPr/>
        </p:nvSpPr>
        <p:spPr bwMode="auto">
          <a:xfrm>
            <a:off x="4953000" y="3219450"/>
            <a:ext cx="0" cy="12573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3" name="Line 117"/>
          <p:cNvSpPr>
            <a:spLocks noChangeShapeType="1"/>
          </p:cNvSpPr>
          <p:nvPr/>
        </p:nvSpPr>
        <p:spPr bwMode="auto">
          <a:xfrm>
            <a:off x="6067425" y="3219450"/>
            <a:ext cx="0" cy="12573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4" name="Line 118"/>
          <p:cNvSpPr>
            <a:spLocks noChangeShapeType="1"/>
          </p:cNvSpPr>
          <p:nvPr/>
        </p:nvSpPr>
        <p:spPr bwMode="auto">
          <a:xfrm>
            <a:off x="4864100" y="3295650"/>
            <a:ext cx="13081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5" name="Line 119"/>
          <p:cNvSpPr>
            <a:spLocks noChangeShapeType="1"/>
          </p:cNvSpPr>
          <p:nvPr/>
        </p:nvSpPr>
        <p:spPr bwMode="auto">
          <a:xfrm>
            <a:off x="5121275" y="3009900"/>
            <a:ext cx="13081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6" name="Line 120"/>
          <p:cNvSpPr>
            <a:spLocks noChangeShapeType="1"/>
          </p:cNvSpPr>
          <p:nvPr/>
        </p:nvSpPr>
        <p:spPr bwMode="auto">
          <a:xfrm flipH="1">
            <a:off x="5981700" y="2952750"/>
            <a:ext cx="438150" cy="409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7" name="Line 121"/>
          <p:cNvSpPr>
            <a:spLocks noChangeShapeType="1"/>
          </p:cNvSpPr>
          <p:nvPr/>
        </p:nvSpPr>
        <p:spPr bwMode="auto">
          <a:xfrm flipH="1">
            <a:off x="4876800" y="2952750"/>
            <a:ext cx="438150" cy="409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8" name="Oval 122"/>
          <p:cNvSpPr>
            <a:spLocks noChangeArrowheads="1"/>
          </p:cNvSpPr>
          <p:nvPr/>
        </p:nvSpPr>
        <p:spPr bwMode="auto">
          <a:xfrm>
            <a:off x="5229225" y="3590925"/>
            <a:ext cx="552450" cy="55245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79" name="Oval 123"/>
          <p:cNvSpPr>
            <a:spLocks noChangeArrowheads="1"/>
          </p:cNvSpPr>
          <p:nvPr/>
        </p:nvSpPr>
        <p:spPr bwMode="auto">
          <a:xfrm>
            <a:off x="5514975" y="3314700"/>
            <a:ext cx="552450" cy="55245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0" name="Line 124"/>
          <p:cNvSpPr>
            <a:spLocks noChangeShapeType="1"/>
          </p:cNvSpPr>
          <p:nvPr/>
        </p:nvSpPr>
        <p:spPr bwMode="auto">
          <a:xfrm flipH="1">
            <a:off x="6638925" y="4429125"/>
            <a:ext cx="1162050" cy="285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1" name="Line 125"/>
          <p:cNvSpPr>
            <a:spLocks noChangeShapeType="1"/>
          </p:cNvSpPr>
          <p:nvPr/>
        </p:nvSpPr>
        <p:spPr bwMode="auto">
          <a:xfrm flipH="1">
            <a:off x="6648450" y="5000625"/>
            <a:ext cx="1162050" cy="285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2" name="Line 126"/>
          <p:cNvSpPr>
            <a:spLocks noChangeShapeType="1"/>
          </p:cNvSpPr>
          <p:nvPr/>
        </p:nvSpPr>
        <p:spPr bwMode="auto">
          <a:xfrm>
            <a:off x="6638925" y="4648200"/>
            <a:ext cx="0" cy="7048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3" name="Line 127"/>
          <p:cNvSpPr>
            <a:spLocks noChangeShapeType="1"/>
          </p:cNvSpPr>
          <p:nvPr/>
        </p:nvSpPr>
        <p:spPr bwMode="auto">
          <a:xfrm>
            <a:off x="7800975" y="4381500"/>
            <a:ext cx="0" cy="7048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4" name="Arc 128"/>
          <p:cNvSpPr>
            <a:spLocks/>
          </p:cNvSpPr>
          <p:nvPr/>
        </p:nvSpPr>
        <p:spPr bwMode="auto">
          <a:xfrm>
            <a:off x="4945063" y="3298825"/>
            <a:ext cx="1123950" cy="5889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43200"/>
              <a:gd name="T1" fmla="*/ 21897 h 21897"/>
              <a:gd name="T2" fmla="*/ 43200 w 43200"/>
              <a:gd name="T3" fmla="*/ 21600 h 21897"/>
              <a:gd name="T4" fmla="*/ 21600 w 43200"/>
              <a:gd name="T5" fmla="*/ 21600 h 2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97" fill="none" extrusionOk="0">
                <a:moveTo>
                  <a:pt x="2" y="21896"/>
                </a:moveTo>
                <a:cubicBezTo>
                  <a:pt x="0" y="21798"/>
                  <a:pt x="0" y="216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97" stroke="0" extrusionOk="0">
                <a:moveTo>
                  <a:pt x="2" y="21896"/>
                </a:moveTo>
                <a:cubicBezTo>
                  <a:pt x="0" y="21798"/>
                  <a:pt x="0" y="216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6" name="Arc 130"/>
          <p:cNvSpPr>
            <a:spLocks/>
          </p:cNvSpPr>
          <p:nvPr/>
        </p:nvSpPr>
        <p:spPr bwMode="auto">
          <a:xfrm>
            <a:off x="5230813" y="3013075"/>
            <a:ext cx="1123950" cy="5889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43200"/>
              <a:gd name="T1" fmla="*/ 21897 h 21897"/>
              <a:gd name="T2" fmla="*/ 43200 w 43200"/>
              <a:gd name="T3" fmla="*/ 21600 h 21897"/>
              <a:gd name="T4" fmla="*/ 21600 w 43200"/>
              <a:gd name="T5" fmla="*/ 21600 h 2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97" fill="none" extrusionOk="0">
                <a:moveTo>
                  <a:pt x="2" y="21896"/>
                </a:moveTo>
                <a:cubicBezTo>
                  <a:pt x="0" y="21798"/>
                  <a:pt x="0" y="216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97" stroke="0" extrusionOk="0">
                <a:moveTo>
                  <a:pt x="2" y="21896"/>
                </a:moveTo>
                <a:cubicBezTo>
                  <a:pt x="0" y="21798"/>
                  <a:pt x="0" y="2169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7" name="Arc 131"/>
          <p:cNvSpPr>
            <a:spLocks/>
          </p:cNvSpPr>
          <p:nvPr/>
        </p:nvSpPr>
        <p:spPr bwMode="auto">
          <a:xfrm flipH="1" flipV="1">
            <a:off x="6067425" y="4152900"/>
            <a:ext cx="276225" cy="276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89" name="Arc 133"/>
          <p:cNvSpPr>
            <a:spLocks/>
          </p:cNvSpPr>
          <p:nvPr/>
        </p:nvSpPr>
        <p:spPr bwMode="auto">
          <a:xfrm flipH="1" flipV="1">
            <a:off x="6353175" y="3876675"/>
            <a:ext cx="276225" cy="276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90" name="Text Box 134"/>
          <p:cNvSpPr txBox="1">
            <a:spLocks noChangeArrowheads="1"/>
          </p:cNvSpPr>
          <p:nvPr/>
        </p:nvSpPr>
        <p:spPr bwMode="auto">
          <a:xfrm>
            <a:off x="542925" y="919486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</p:spTree>
    <p:extLst>
      <p:ext uri="{BB962C8B-B14F-4D97-AF65-F5344CB8AC3E}">
        <p14:creationId xmlns:p14="http://schemas.microsoft.com/office/powerpoint/2010/main" val="3933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7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7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7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7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7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" grpId="0" animBg="1"/>
      <p:bldP spid="70761" grpId="0" animBg="1"/>
      <p:bldP spid="70762" grpId="0" animBg="1"/>
      <p:bldP spid="70763" grpId="0" animBg="1"/>
      <p:bldP spid="70764" grpId="0" animBg="1"/>
      <p:bldP spid="70765" grpId="0" animBg="1"/>
      <p:bldP spid="70766" grpId="0" animBg="1"/>
      <p:bldP spid="70767" grpId="0" animBg="1"/>
      <p:bldP spid="70768" grpId="0" animBg="1"/>
      <p:bldP spid="70769" grpId="0" animBg="1"/>
      <p:bldP spid="70770" grpId="0" animBg="1"/>
      <p:bldP spid="70771" grpId="0" animBg="1"/>
      <p:bldP spid="70772" grpId="0" animBg="1"/>
      <p:bldP spid="70773" grpId="0" animBg="1"/>
      <p:bldP spid="70774" grpId="0" animBg="1"/>
      <p:bldP spid="70775" grpId="0" animBg="1"/>
      <p:bldP spid="70776" grpId="0" animBg="1"/>
      <p:bldP spid="70777" grpId="0" animBg="1"/>
      <p:bldP spid="70778" grpId="0" animBg="1"/>
      <p:bldP spid="70779" grpId="0" animBg="1"/>
      <p:bldP spid="70780" grpId="0" animBg="1"/>
      <p:bldP spid="70781" grpId="0" animBg="1"/>
      <p:bldP spid="70782" grpId="0" animBg="1"/>
      <p:bldP spid="70783" grpId="0" animBg="1"/>
      <p:bldP spid="70784" grpId="0" animBg="1"/>
      <p:bldP spid="70786" grpId="0" animBg="1"/>
      <p:bldP spid="70787" grpId="0" animBg="1"/>
      <p:bldP spid="707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161925" y="2000250"/>
            <a:ext cx="3695700" cy="3790950"/>
            <a:chOff x="222" y="1248"/>
            <a:chExt cx="2328" cy="2388"/>
          </a:xfrm>
        </p:grpSpPr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>
              <a:off x="294" y="1266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462" y="1272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>
              <a:off x="642" y="1266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>
              <a:off x="822" y="1272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996" y="1254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1164" y="1260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1344" y="1254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1524" y="1260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1722" y="1266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14"/>
            <p:cNvSpPr>
              <a:spLocks noChangeShapeType="1"/>
            </p:cNvSpPr>
            <p:nvPr/>
          </p:nvSpPr>
          <p:spPr bwMode="auto">
            <a:xfrm>
              <a:off x="1890" y="1272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15"/>
            <p:cNvSpPr>
              <a:spLocks noChangeShapeType="1"/>
            </p:cNvSpPr>
            <p:nvPr/>
          </p:nvSpPr>
          <p:spPr bwMode="auto">
            <a:xfrm>
              <a:off x="2070" y="1266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16"/>
            <p:cNvSpPr>
              <a:spLocks noChangeShapeType="1"/>
            </p:cNvSpPr>
            <p:nvPr/>
          </p:nvSpPr>
          <p:spPr bwMode="auto">
            <a:xfrm>
              <a:off x="2250" y="1272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>
              <a:off x="2430" y="1248"/>
              <a:ext cx="0" cy="2364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>
              <a:off x="222" y="134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Line 19"/>
            <p:cNvSpPr>
              <a:spLocks noChangeShapeType="1"/>
            </p:cNvSpPr>
            <p:nvPr/>
          </p:nvSpPr>
          <p:spPr bwMode="auto">
            <a:xfrm>
              <a:off x="246" y="153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>
              <a:off x="222" y="171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Line 21"/>
            <p:cNvSpPr>
              <a:spLocks noChangeShapeType="1"/>
            </p:cNvSpPr>
            <p:nvPr/>
          </p:nvSpPr>
          <p:spPr bwMode="auto">
            <a:xfrm>
              <a:off x="246" y="189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222" y="206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Line 23"/>
            <p:cNvSpPr>
              <a:spLocks noChangeShapeType="1"/>
            </p:cNvSpPr>
            <p:nvPr/>
          </p:nvSpPr>
          <p:spPr bwMode="auto">
            <a:xfrm>
              <a:off x="246" y="225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Line 24"/>
            <p:cNvSpPr>
              <a:spLocks noChangeShapeType="1"/>
            </p:cNvSpPr>
            <p:nvPr/>
          </p:nvSpPr>
          <p:spPr bwMode="auto">
            <a:xfrm>
              <a:off x="222" y="243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246" y="2610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Line 26"/>
            <p:cNvSpPr>
              <a:spLocks noChangeShapeType="1"/>
            </p:cNvSpPr>
            <p:nvPr/>
          </p:nvSpPr>
          <p:spPr bwMode="auto">
            <a:xfrm>
              <a:off x="222" y="2778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>
              <a:off x="246" y="296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8" name="Line 28"/>
            <p:cNvSpPr>
              <a:spLocks noChangeShapeType="1"/>
            </p:cNvSpPr>
            <p:nvPr/>
          </p:nvSpPr>
          <p:spPr bwMode="auto">
            <a:xfrm>
              <a:off x="222" y="314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9" name="Line 29"/>
            <p:cNvSpPr>
              <a:spLocks noChangeShapeType="1"/>
            </p:cNvSpPr>
            <p:nvPr/>
          </p:nvSpPr>
          <p:spPr bwMode="auto">
            <a:xfrm>
              <a:off x="246" y="332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0" name="Line 30"/>
            <p:cNvSpPr>
              <a:spLocks noChangeShapeType="1"/>
            </p:cNvSpPr>
            <p:nvPr/>
          </p:nvSpPr>
          <p:spPr bwMode="auto">
            <a:xfrm>
              <a:off x="240" y="3504"/>
              <a:ext cx="2304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533400" y="1924050"/>
            <a:ext cx="2838450" cy="1381125"/>
            <a:chOff x="456" y="1194"/>
            <a:chExt cx="1788" cy="870"/>
          </a:xfrm>
        </p:grpSpPr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456" y="1338"/>
              <a:ext cx="1788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8" y="0"/>
                </a:cxn>
                <a:cxn ang="0">
                  <a:pos x="1788" y="366"/>
                </a:cxn>
                <a:cxn ang="0">
                  <a:pos x="1266" y="726"/>
                </a:cxn>
                <a:cxn ang="0">
                  <a:pos x="0" y="726"/>
                </a:cxn>
                <a:cxn ang="0">
                  <a:pos x="0" y="0"/>
                </a:cxn>
              </a:cxnLst>
              <a:rect l="0" t="0" r="r" b="b"/>
              <a:pathLst>
                <a:path w="1788" h="726">
                  <a:moveTo>
                    <a:pt x="0" y="0"/>
                  </a:moveTo>
                  <a:lnTo>
                    <a:pt x="1788" y="0"/>
                  </a:lnTo>
                  <a:lnTo>
                    <a:pt x="1788" y="366"/>
                  </a:lnTo>
                  <a:lnTo>
                    <a:pt x="1266" y="726"/>
                  </a:lnTo>
                  <a:lnTo>
                    <a:pt x="0" y="7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3" name="Line 33"/>
            <p:cNvSpPr>
              <a:spLocks noChangeShapeType="1"/>
            </p:cNvSpPr>
            <p:nvPr/>
          </p:nvSpPr>
          <p:spPr bwMode="auto">
            <a:xfrm>
              <a:off x="462" y="1710"/>
              <a:ext cx="8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34" name="Line 34"/>
            <p:cNvSpPr>
              <a:spLocks noChangeShapeType="1"/>
            </p:cNvSpPr>
            <p:nvPr/>
          </p:nvSpPr>
          <p:spPr bwMode="auto">
            <a:xfrm>
              <a:off x="1164" y="1332"/>
              <a:ext cx="0" cy="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35" name="Group 35"/>
            <p:cNvGrpSpPr>
              <a:grpSpLocks/>
            </p:cNvGrpSpPr>
            <p:nvPr/>
          </p:nvGrpSpPr>
          <p:grpSpPr bwMode="auto">
            <a:xfrm>
              <a:off x="642" y="1344"/>
              <a:ext cx="0" cy="354"/>
              <a:chOff x="642" y="1344"/>
              <a:chExt cx="0" cy="354"/>
            </a:xfrm>
          </p:grpSpPr>
          <p:sp>
            <p:nvSpPr>
              <p:cNvPr id="76836" name="Line 36"/>
              <p:cNvSpPr>
                <a:spLocks noChangeShapeType="1"/>
              </p:cNvSpPr>
              <p:nvPr/>
            </p:nvSpPr>
            <p:spPr bwMode="auto">
              <a:xfrm>
                <a:off x="642" y="134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7" name="Line 37"/>
              <p:cNvSpPr>
                <a:spLocks noChangeShapeType="1"/>
              </p:cNvSpPr>
              <p:nvPr/>
            </p:nvSpPr>
            <p:spPr bwMode="auto">
              <a:xfrm>
                <a:off x="642" y="1440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8" name="Line 38"/>
              <p:cNvSpPr>
                <a:spLocks noChangeShapeType="1"/>
              </p:cNvSpPr>
              <p:nvPr/>
            </p:nvSpPr>
            <p:spPr bwMode="auto">
              <a:xfrm>
                <a:off x="642" y="154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9" name="Line 39"/>
              <p:cNvSpPr>
                <a:spLocks noChangeShapeType="1"/>
              </p:cNvSpPr>
              <p:nvPr/>
            </p:nvSpPr>
            <p:spPr bwMode="auto">
              <a:xfrm>
                <a:off x="642" y="163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40" name="Group 40"/>
            <p:cNvGrpSpPr>
              <a:grpSpLocks/>
            </p:cNvGrpSpPr>
            <p:nvPr/>
          </p:nvGrpSpPr>
          <p:grpSpPr bwMode="auto">
            <a:xfrm>
              <a:off x="996" y="1344"/>
              <a:ext cx="0" cy="354"/>
              <a:chOff x="996" y="1344"/>
              <a:chExt cx="0" cy="354"/>
            </a:xfrm>
          </p:grpSpPr>
          <p:sp>
            <p:nvSpPr>
              <p:cNvPr id="76841" name="Line 41"/>
              <p:cNvSpPr>
                <a:spLocks noChangeShapeType="1"/>
              </p:cNvSpPr>
              <p:nvPr/>
            </p:nvSpPr>
            <p:spPr bwMode="auto">
              <a:xfrm>
                <a:off x="996" y="134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2" name="Line 42"/>
              <p:cNvSpPr>
                <a:spLocks noChangeShapeType="1"/>
              </p:cNvSpPr>
              <p:nvPr/>
            </p:nvSpPr>
            <p:spPr bwMode="auto">
              <a:xfrm>
                <a:off x="996" y="1440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3" name="Line 43"/>
              <p:cNvSpPr>
                <a:spLocks noChangeShapeType="1"/>
              </p:cNvSpPr>
              <p:nvPr/>
            </p:nvSpPr>
            <p:spPr bwMode="auto">
              <a:xfrm>
                <a:off x="996" y="154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4" name="Line 44"/>
              <p:cNvSpPr>
                <a:spLocks noChangeShapeType="1"/>
              </p:cNvSpPr>
              <p:nvPr/>
            </p:nvSpPr>
            <p:spPr bwMode="auto">
              <a:xfrm>
                <a:off x="996" y="1638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45" name="Group 45"/>
            <p:cNvGrpSpPr>
              <a:grpSpLocks/>
            </p:cNvGrpSpPr>
            <p:nvPr/>
          </p:nvGrpSpPr>
          <p:grpSpPr bwMode="auto">
            <a:xfrm>
              <a:off x="822" y="1194"/>
              <a:ext cx="0" cy="666"/>
              <a:chOff x="822" y="1194"/>
              <a:chExt cx="0" cy="666"/>
            </a:xfrm>
          </p:grpSpPr>
          <p:sp>
            <p:nvSpPr>
              <p:cNvPr id="76846" name="Line 46"/>
              <p:cNvSpPr>
                <a:spLocks noChangeShapeType="1"/>
              </p:cNvSpPr>
              <p:nvPr/>
            </p:nvSpPr>
            <p:spPr bwMode="auto">
              <a:xfrm>
                <a:off x="822" y="1194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7" name="Line 47"/>
              <p:cNvSpPr>
                <a:spLocks noChangeShapeType="1"/>
              </p:cNvSpPr>
              <p:nvPr/>
            </p:nvSpPr>
            <p:spPr bwMode="auto">
              <a:xfrm>
                <a:off x="822" y="1608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8" name="Line 48"/>
              <p:cNvSpPr>
                <a:spLocks noChangeShapeType="1"/>
              </p:cNvSpPr>
              <p:nvPr/>
            </p:nvSpPr>
            <p:spPr bwMode="auto">
              <a:xfrm>
                <a:off x="822" y="1500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849" name="Group 49"/>
          <p:cNvGrpSpPr>
            <a:grpSpLocks/>
          </p:cNvGrpSpPr>
          <p:nvPr/>
        </p:nvGrpSpPr>
        <p:grpSpPr bwMode="auto">
          <a:xfrm>
            <a:off x="423863" y="3752850"/>
            <a:ext cx="2957512" cy="1819275"/>
            <a:chOff x="267" y="2364"/>
            <a:chExt cx="1863" cy="1146"/>
          </a:xfrm>
        </p:grpSpPr>
        <p:sp>
          <p:nvSpPr>
            <p:cNvPr id="76850" name="Rectangle 50"/>
            <p:cNvSpPr>
              <a:spLocks noChangeArrowheads="1"/>
            </p:cNvSpPr>
            <p:nvPr/>
          </p:nvSpPr>
          <p:spPr bwMode="auto">
            <a:xfrm>
              <a:off x="336" y="3156"/>
              <a:ext cx="1794" cy="35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1" name="Line 51"/>
            <p:cNvSpPr>
              <a:spLocks noChangeShapeType="1"/>
            </p:cNvSpPr>
            <p:nvPr/>
          </p:nvSpPr>
          <p:spPr bwMode="auto">
            <a:xfrm>
              <a:off x="1602" y="315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2" name="Line 52"/>
            <p:cNvSpPr>
              <a:spLocks noChangeShapeType="1"/>
            </p:cNvSpPr>
            <p:nvPr/>
          </p:nvSpPr>
          <p:spPr bwMode="auto">
            <a:xfrm>
              <a:off x="336" y="2790"/>
              <a:ext cx="0" cy="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Oval 53"/>
            <p:cNvSpPr>
              <a:spLocks noChangeArrowheads="1"/>
            </p:cNvSpPr>
            <p:nvPr/>
          </p:nvSpPr>
          <p:spPr bwMode="auto">
            <a:xfrm>
              <a:off x="522" y="2616"/>
              <a:ext cx="354" cy="3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4" name="Arc 54"/>
            <p:cNvSpPr>
              <a:spLocks/>
            </p:cNvSpPr>
            <p:nvPr/>
          </p:nvSpPr>
          <p:spPr bwMode="auto">
            <a:xfrm>
              <a:off x="337" y="2438"/>
              <a:ext cx="708" cy="3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897 h 21897"/>
                <a:gd name="T2" fmla="*/ 43200 w 43200"/>
                <a:gd name="T3" fmla="*/ 21600 h 21897"/>
                <a:gd name="T4" fmla="*/ 21600 w 43200"/>
                <a:gd name="T5" fmla="*/ 21600 h 2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97" fill="none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97" stroke="0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Line 55"/>
            <p:cNvSpPr>
              <a:spLocks noChangeShapeType="1"/>
            </p:cNvSpPr>
            <p:nvPr/>
          </p:nvSpPr>
          <p:spPr bwMode="auto">
            <a:xfrm>
              <a:off x="1044" y="2784"/>
              <a:ext cx="0" cy="1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6" name="Arc 56"/>
            <p:cNvSpPr>
              <a:spLocks/>
            </p:cNvSpPr>
            <p:nvPr/>
          </p:nvSpPr>
          <p:spPr bwMode="auto">
            <a:xfrm flipH="1" flipV="1">
              <a:off x="1044" y="2976"/>
              <a:ext cx="174" cy="1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>
              <a:off x="702" y="236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>
              <a:off x="702" y="286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Line 59"/>
            <p:cNvSpPr>
              <a:spLocks noChangeShapeType="1"/>
            </p:cNvSpPr>
            <p:nvPr/>
          </p:nvSpPr>
          <p:spPr bwMode="auto">
            <a:xfrm>
              <a:off x="702" y="2760"/>
              <a:ext cx="0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 rot="-5400000">
              <a:off x="444" y="2610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Line 61"/>
            <p:cNvSpPr>
              <a:spLocks noChangeShapeType="1"/>
            </p:cNvSpPr>
            <p:nvPr/>
          </p:nvSpPr>
          <p:spPr bwMode="auto">
            <a:xfrm rot="-5400000">
              <a:off x="942" y="2628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2" name="Line 62"/>
            <p:cNvSpPr>
              <a:spLocks noChangeShapeType="1"/>
            </p:cNvSpPr>
            <p:nvPr/>
          </p:nvSpPr>
          <p:spPr bwMode="auto">
            <a:xfrm rot="-5400000">
              <a:off x="705" y="2757"/>
              <a:ext cx="0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949" name="Group 149"/>
          <p:cNvGrpSpPr>
            <a:grpSpLocks/>
          </p:cNvGrpSpPr>
          <p:nvPr/>
        </p:nvGrpSpPr>
        <p:grpSpPr bwMode="auto">
          <a:xfrm>
            <a:off x="4286250" y="2000250"/>
            <a:ext cx="4638675" cy="3790950"/>
            <a:chOff x="2700" y="1260"/>
            <a:chExt cx="2922" cy="2388"/>
          </a:xfrm>
        </p:grpSpPr>
        <p:grpSp>
          <p:nvGrpSpPr>
            <p:cNvPr id="76863" name="Group 63"/>
            <p:cNvGrpSpPr>
              <a:grpSpLocks/>
            </p:cNvGrpSpPr>
            <p:nvPr/>
          </p:nvGrpSpPr>
          <p:grpSpPr bwMode="auto">
            <a:xfrm>
              <a:off x="2700" y="1356"/>
              <a:ext cx="2922" cy="2160"/>
              <a:chOff x="2730" y="1344"/>
              <a:chExt cx="2328" cy="2160"/>
            </a:xfrm>
          </p:grpSpPr>
          <p:sp>
            <p:nvSpPr>
              <p:cNvPr id="76864" name="Line 64"/>
              <p:cNvSpPr>
                <a:spLocks noChangeShapeType="1"/>
              </p:cNvSpPr>
              <p:nvPr/>
            </p:nvSpPr>
            <p:spPr bwMode="auto">
              <a:xfrm>
                <a:off x="2730" y="134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5" name="Line 65"/>
              <p:cNvSpPr>
                <a:spLocks noChangeShapeType="1"/>
              </p:cNvSpPr>
              <p:nvPr/>
            </p:nvSpPr>
            <p:spPr bwMode="auto">
              <a:xfrm>
                <a:off x="2754" y="153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6" name="Line 66"/>
              <p:cNvSpPr>
                <a:spLocks noChangeShapeType="1"/>
              </p:cNvSpPr>
              <p:nvPr/>
            </p:nvSpPr>
            <p:spPr bwMode="auto">
              <a:xfrm>
                <a:off x="2730" y="171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7" name="Line 67"/>
              <p:cNvSpPr>
                <a:spLocks noChangeShapeType="1"/>
              </p:cNvSpPr>
              <p:nvPr/>
            </p:nvSpPr>
            <p:spPr bwMode="auto">
              <a:xfrm>
                <a:off x="2754" y="189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8" name="Line 68"/>
              <p:cNvSpPr>
                <a:spLocks noChangeShapeType="1"/>
              </p:cNvSpPr>
              <p:nvPr/>
            </p:nvSpPr>
            <p:spPr bwMode="auto">
              <a:xfrm>
                <a:off x="2730" y="206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69" name="Line 69"/>
              <p:cNvSpPr>
                <a:spLocks noChangeShapeType="1"/>
              </p:cNvSpPr>
              <p:nvPr/>
            </p:nvSpPr>
            <p:spPr bwMode="auto">
              <a:xfrm>
                <a:off x="2754" y="225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0" name="Line 70"/>
              <p:cNvSpPr>
                <a:spLocks noChangeShapeType="1"/>
              </p:cNvSpPr>
              <p:nvPr/>
            </p:nvSpPr>
            <p:spPr bwMode="auto">
              <a:xfrm>
                <a:off x="2730" y="243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1" name="Line 71"/>
              <p:cNvSpPr>
                <a:spLocks noChangeShapeType="1"/>
              </p:cNvSpPr>
              <p:nvPr/>
            </p:nvSpPr>
            <p:spPr bwMode="auto">
              <a:xfrm>
                <a:off x="2754" y="2610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2" name="Line 72"/>
              <p:cNvSpPr>
                <a:spLocks noChangeShapeType="1"/>
              </p:cNvSpPr>
              <p:nvPr/>
            </p:nvSpPr>
            <p:spPr bwMode="auto">
              <a:xfrm>
                <a:off x="2730" y="2778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3" name="Line 73"/>
              <p:cNvSpPr>
                <a:spLocks noChangeShapeType="1"/>
              </p:cNvSpPr>
              <p:nvPr/>
            </p:nvSpPr>
            <p:spPr bwMode="auto">
              <a:xfrm>
                <a:off x="2754" y="296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4" name="Line 74"/>
              <p:cNvSpPr>
                <a:spLocks noChangeShapeType="1"/>
              </p:cNvSpPr>
              <p:nvPr/>
            </p:nvSpPr>
            <p:spPr bwMode="auto">
              <a:xfrm>
                <a:off x="2730" y="314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5" name="Line 75"/>
              <p:cNvSpPr>
                <a:spLocks noChangeShapeType="1"/>
              </p:cNvSpPr>
              <p:nvPr/>
            </p:nvSpPr>
            <p:spPr bwMode="auto">
              <a:xfrm>
                <a:off x="2754" y="332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6" name="Line 76"/>
              <p:cNvSpPr>
                <a:spLocks noChangeShapeType="1"/>
              </p:cNvSpPr>
              <p:nvPr/>
            </p:nvSpPr>
            <p:spPr bwMode="auto">
              <a:xfrm>
                <a:off x="2748" y="3504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77" name="Group 77"/>
            <p:cNvGrpSpPr>
              <a:grpSpLocks/>
            </p:cNvGrpSpPr>
            <p:nvPr/>
          </p:nvGrpSpPr>
          <p:grpSpPr bwMode="auto">
            <a:xfrm>
              <a:off x="2772" y="1260"/>
              <a:ext cx="2700" cy="2388"/>
              <a:chOff x="2802" y="1248"/>
              <a:chExt cx="2700" cy="2388"/>
            </a:xfrm>
          </p:grpSpPr>
          <p:sp>
            <p:nvSpPr>
              <p:cNvPr id="76878" name="Line 78"/>
              <p:cNvSpPr>
                <a:spLocks noChangeShapeType="1"/>
              </p:cNvSpPr>
              <p:nvPr/>
            </p:nvSpPr>
            <p:spPr bwMode="auto">
              <a:xfrm>
                <a:off x="2802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79" name="Line 79"/>
              <p:cNvSpPr>
                <a:spLocks noChangeShapeType="1"/>
              </p:cNvSpPr>
              <p:nvPr/>
            </p:nvSpPr>
            <p:spPr bwMode="auto">
              <a:xfrm>
                <a:off x="2970" y="1272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0" name="Line 80"/>
              <p:cNvSpPr>
                <a:spLocks noChangeShapeType="1"/>
              </p:cNvSpPr>
              <p:nvPr/>
            </p:nvSpPr>
            <p:spPr bwMode="auto">
              <a:xfrm>
                <a:off x="3150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1" name="Line 81"/>
              <p:cNvSpPr>
                <a:spLocks noChangeShapeType="1"/>
              </p:cNvSpPr>
              <p:nvPr/>
            </p:nvSpPr>
            <p:spPr bwMode="auto">
              <a:xfrm>
                <a:off x="3330" y="1272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Line 82"/>
              <p:cNvSpPr>
                <a:spLocks noChangeShapeType="1"/>
              </p:cNvSpPr>
              <p:nvPr/>
            </p:nvSpPr>
            <p:spPr bwMode="auto">
              <a:xfrm>
                <a:off x="3504" y="1254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3" name="Line 83"/>
              <p:cNvSpPr>
                <a:spLocks noChangeShapeType="1"/>
              </p:cNvSpPr>
              <p:nvPr/>
            </p:nvSpPr>
            <p:spPr bwMode="auto">
              <a:xfrm>
                <a:off x="3672" y="1260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4" name="Line 84"/>
              <p:cNvSpPr>
                <a:spLocks noChangeShapeType="1"/>
              </p:cNvSpPr>
              <p:nvPr/>
            </p:nvSpPr>
            <p:spPr bwMode="auto">
              <a:xfrm>
                <a:off x="3852" y="1254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5" name="Line 85"/>
              <p:cNvSpPr>
                <a:spLocks noChangeShapeType="1"/>
              </p:cNvSpPr>
              <p:nvPr/>
            </p:nvSpPr>
            <p:spPr bwMode="auto">
              <a:xfrm>
                <a:off x="4032" y="1260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6"/>
              <p:cNvSpPr>
                <a:spLocks noChangeShapeType="1"/>
              </p:cNvSpPr>
              <p:nvPr/>
            </p:nvSpPr>
            <p:spPr bwMode="auto">
              <a:xfrm>
                <a:off x="4218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Line 87"/>
              <p:cNvSpPr>
                <a:spLocks noChangeShapeType="1"/>
              </p:cNvSpPr>
              <p:nvPr/>
            </p:nvSpPr>
            <p:spPr bwMode="auto">
              <a:xfrm>
                <a:off x="4398" y="1272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8" name="Line 88"/>
              <p:cNvSpPr>
                <a:spLocks noChangeShapeType="1"/>
              </p:cNvSpPr>
              <p:nvPr/>
            </p:nvSpPr>
            <p:spPr bwMode="auto">
              <a:xfrm>
                <a:off x="4578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9" name="Line 89"/>
              <p:cNvSpPr>
                <a:spLocks noChangeShapeType="1"/>
              </p:cNvSpPr>
              <p:nvPr/>
            </p:nvSpPr>
            <p:spPr bwMode="auto">
              <a:xfrm>
                <a:off x="4758" y="1272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0" name="Line 90"/>
              <p:cNvSpPr>
                <a:spLocks noChangeShapeType="1"/>
              </p:cNvSpPr>
              <p:nvPr/>
            </p:nvSpPr>
            <p:spPr bwMode="auto">
              <a:xfrm>
                <a:off x="4938" y="1248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1" name="Line 91"/>
              <p:cNvSpPr>
                <a:spLocks noChangeShapeType="1"/>
              </p:cNvSpPr>
              <p:nvPr/>
            </p:nvSpPr>
            <p:spPr bwMode="auto">
              <a:xfrm>
                <a:off x="5142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2" name="Line 92"/>
              <p:cNvSpPr>
                <a:spLocks noChangeShapeType="1"/>
              </p:cNvSpPr>
              <p:nvPr/>
            </p:nvSpPr>
            <p:spPr bwMode="auto">
              <a:xfrm>
                <a:off x="5322" y="1260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3" name="Line 93"/>
              <p:cNvSpPr>
                <a:spLocks noChangeShapeType="1"/>
              </p:cNvSpPr>
              <p:nvPr/>
            </p:nvSpPr>
            <p:spPr bwMode="auto">
              <a:xfrm>
                <a:off x="5502" y="1266"/>
                <a:ext cx="0" cy="2364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6922" name="Group 122"/>
          <p:cNvGrpSpPr>
            <a:grpSpLocks/>
          </p:cNvGrpSpPr>
          <p:nvPr/>
        </p:nvGrpSpPr>
        <p:grpSpPr bwMode="auto">
          <a:xfrm>
            <a:off x="4549775" y="2943225"/>
            <a:ext cx="3651250" cy="2419350"/>
            <a:chOff x="2866" y="1854"/>
            <a:chExt cx="2300" cy="1524"/>
          </a:xfrm>
        </p:grpSpPr>
        <p:sp>
          <p:nvSpPr>
            <p:cNvPr id="76894" name="Line 94"/>
            <p:cNvSpPr>
              <a:spLocks noChangeShapeType="1"/>
            </p:cNvSpPr>
            <p:nvPr/>
          </p:nvSpPr>
          <p:spPr bwMode="auto">
            <a:xfrm>
              <a:off x="2866" y="3336"/>
              <a:ext cx="190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5" name="Line 95"/>
            <p:cNvSpPr>
              <a:spLocks noChangeShapeType="1"/>
            </p:cNvSpPr>
            <p:nvPr/>
          </p:nvSpPr>
          <p:spPr bwMode="auto">
            <a:xfrm>
              <a:off x="2878" y="2976"/>
              <a:ext cx="189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6" name="Line 96"/>
            <p:cNvSpPr>
              <a:spLocks noChangeShapeType="1"/>
            </p:cNvSpPr>
            <p:nvPr/>
          </p:nvSpPr>
          <p:spPr bwMode="auto">
            <a:xfrm>
              <a:off x="4728" y="2928"/>
              <a:ext cx="0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7" name="Line 97"/>
            <p:cNvSpPr>
              <a:spLocks noChangeShapeType="1"/>
            </p:cNvSpPr>
            <p:nvPr/>
          </p:nvSpPr>
          <p:spPr bwMode="auto">
            <a:xfrm>
              <a:off x="2940" y="2940"/>
              <a:ext cx="0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8" name="Line 98"/>
            <p:cNvSpPr>
              <a:spLocks noChangeShapeType="1"/>
            </p:cNvSpPr>
            <p:nvPr/>
          </p:nvSpPr>
          <p:spPr bwMode="auto">
            <a:xfrm flipH="1">
              <a:off x="4698" y="2946"/>
              <a:ext cx="444" cy="4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9" name="Line 99"/>
            <p:cNvSpPr>
              <a:spLocks noChangeShapeType="1"/>
            </p:cNvSpPr>
            <p:nvPr/>
          </p:nvSpPr>
          <p:spPr bwMode="auto">
            <a:xfrm>
              <a:off x="3964" y="2616"/>
              <a:ext cx="120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0" name="Line 100"/>
            <p:cNvSpPr>
              <a:spLocks noChangeShapeType="1"/>
            </p:cNvSpPr>
            <p:nvPr/>
          </p:nvSpPr>
          <p:spPr bwMode="auto">
            <a:xfrm>
              <a:off x="5118" y="2568"/>
              <a:ext cx="0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1" name="Line 101"/>
            <p:cNvSpPr>
              <a:spLocks noChangeShapeType="1"/>
            </p:cNvSpPr>
            <p:nvPr/>
          </p:nvSpPr>
          <p:spPr bwMode="auto">
            <a:xfrm flipH="1">
              <a:off x="4698" y="2586"/>
              <a:ext cx="450" cy="4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2" name="Line 102"/>
            <p:cNvSpPr>
              <a:spLocks noChangeShapeType="1"/>
            </p:cNvSpPr>
            <p:nvPr/>
          </p:nvSpPr>
          <p:spPr bwMode="auto">
            <a:xfrm flipH="1">
              <a:off x="2892" y="2766"/>
              <a:ext cx="252" cy="24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3" name="Line 103"/>
            <p:cNvSpPr>
              <a:spLocks noChangeShapeType="1"/>
            </p:cNvSpPr>
            <p:nvPr/>
          </p:nvSpPr>
          <p:spPr bwMode="auto">
            <a:xfrm flipH="1">
              <a:off x="3774" y="2580"/>
              <a:ext cx="276" cy="2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4" name="Line 104"/>
            <p:cNvSpPr>
              <a:spLocks noChangeShapeType="1"/>
            </p:cNvSpPr>
            <p:nvPr/>
          </p:nvSpPr>
          <p:spPr bwMode="auto">
            <a:xfrm>
              <a:off x="3064" y="2790"/>
              <a:ext cx="8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5" name="Line 105"/>
            <p:cNvSpPr>
              <a:spLocks noChangeShapeType="1"/>
            </p:cNvSpPr>
            <p:nvPr/>
          </p:nvSpPr>
          <p:spPr bwMode="auto">
            <a:xfrm>
              <a:off x="4002" y="1854"/>
              <a:ext cx="0" cy="7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6" name="Line 106"/>
            <p:cNvSpPr>
              <a:spLocks noChangeShapeType="1"/>
            </p:cNvSpPr>
            <p:nvPr/>
          </p:nvSpPr>
          <p:spPr bwMode="auto">
            <a:xfrm>
              <a:off x="3120" y="2028"/>
              <a:ext cx="0" cy="7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7" name="Line 107"/>
            <p:cNvSpPr>
              <a:spLocks noChangeShapeType="1"/>
            </p:cNvSpPr>
            <p:nvPr/>
          </p:nvSpPr>
          <p:spPr bwMode="auto">
            <a:xfrm>
              <a:off x="3822" y="2028"/>
              <a:ext cx="0" cy="7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8" name="Line 108"/>
            <p:cNvSpPr>
              <a:spLocks noChangeShapeType="1"/>
            </p:cNvSpPr>
            <p:nvPr/>
          </p:nvSpPr>
          <p:spPr bwMode="auto">
            <a:xfrm>
              <a:off x="3064" y="2076"/>
              <a:ext cx="8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9" name="Line 109"/>
            <p:cNvSpPr>
              <a:spLocks noChangeShapeType="1"/>
            </p:cNvSpPr>
            <p:nvPr/>
          </p:nvSpPr>
          <p:spPr bwMode="auto">
            <a:xfrm>
              <a:off x="3226" y="1896"/>
              <a:ext cx="8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0" name="Line 110"/>
            <p:cNvSpPr>
              <a:spLocks noChangeShapeType="1"/>
            </p:cNvSpPr>
            <p:nvPr/>
          </p:nvSpPr>
          <p:spPr bwMode="auto">
            <a:xfrm flipH="1">
              <a:off x="3768" y="1860"/>
              <a:ext cx="276" cy="2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1" name="Line 111"/>
            <p:cNvSpPr>
              <a:spLocks noChangeShapeType="1"/>
            </p:cNvSpPr>
            <p:nvPr/>
          </p:nvSpPr>
          <p:spPr bwMode="auto">
            <a:xfrm flipH="1">
              <a:off x="3072" y="1860"/>
              <a:ext cx="276" cy="2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2" name="Oval 112"/>
            <p:cNvSpPr>
              <a:spLocks noChangeArrowheads="1"/>
            </p:cNvSpPr>
            <p:nvPr/>
          </p:nvSpPr>
          <p:spPr bwMode="auto">
            <a:xfrm>
              <a:off x="3294" y="2262"/>
              <a:ext cx="348" cy="34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3" name="Oval 113"/>
            <p:cNvSpPr>
              <a:spLocks noChangeArrowheads="1"/>
            </p:cNvSpPr>
            <p:nvPr/>
          </p:nvSpPr>
          <p:spPr bwMode="auto">
            <a:xfrm>
              <a:off x="3474" y="2088"/>
              <a:ext cx="348" cy="34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4" name="Line 114"/>
            <p:cNvSpPr>
              <a:spLocks noChangeShapeType="1"/>
            </p:cNvSpPr>
            <p:nvPr/>
          </p:nvSpPr>
          <p:spPr bwMode="auto">
            <a:xfrm flipH="1">
              <a:off x="4182" y="2790"/>
              <a:ext cx="732" cy="1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5" name="Line 115"/>
            <p:cNvSpPr>
              <a:spLocks noChangeShapeType="1"/>
            </p:cNvSpPr>
            <p:nvPr/>
          </p:nvSpPr>
          <p:spPr bwMode="auto">
            <a:xfrm flipH="1">
              <a:off x="4188" y="3150"/>
              <a:ext cx="732" cy="1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6" name="Line 116"/>
            <p:cNvSpPr>
              <a:spLocks noChangeShapeType="1"/>
            </p:cNvSpPr>
            <p:nvPr/>
          </p:nvSpPr>
          <p:spPr bwMode="auto">
            <a:xfrm>
              <a:off x="4182" y="2928"/>
              <a:ext cx="0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7" name="Line 117"/>
            <p:cNvSpPr>
              <a:spLocks noChangeShapeType="1"/>
            </p:cNvSpPr>
            <p:nvPr/>
          </p:nvSpPr>
          <p:spPr bwMode="auto">
            <a:xfrm>
              <a:off x="4914" y="2760"/>
              <a:ext cx="0" cy="4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8" name="Arc 118"/>
            <p:cNvSpPr>
              <a:spLocks/>
            </p:cNvSpPr>
            <p:nvPr/>
          </p:nvSpPr>
          <p:spPr bwMode="auto">
            <a:xfrm>
              <a:off x="3115" y="2078"/>
              <a:ext cx="708" cy="3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897 h 21897"/>
                <a:gd name="T2" fmla="*/ 43200 w 43200"/>
                <a:gd name="T3" fmla="*/ 21600 h 21897"/>
                <a:gd name="T4" fmla="*/ 21600 w 43200"/>
                <a:gd name="T5" fmla="*/ 21600 h 2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97" fill="none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97" stroke="0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9" name="Arc 119"/>
            <p:cNvSpPr>
              <a:spLocks/>
            </p:cNvSpPr>
            <p:nvPr/>
          </p:nvSpPr>
          <p:spPr bwMode="auto">
            <a:xfrm>
              <a:off x="3295" y="1898"/>
              <a:ext cx="708" cy="3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43200"/>
                <a:gd name="T1" fmla="*/ 21897 h 21897"/>
                <a:gd name="T2" fmla="*/ 43200 w 43200"/>
                <a:gd name="T3" fmla="*/ 21600 h 21897"/>
                <a:gd name="T4" fmla="*/ 21600 w 43200"/>
                <a:gd name="T5" fmla="*/ 21600 h 2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97" fill="none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97" stroke="0" extrusionOk="0">
                  <a:moveTo>
                    <a:pt x="2" y="21896"/>
                  </a:moveTo>
                  <a:cubicBezTo>
                    <a:pt x="0" y="21798"/>
                    <a:pt x="0" y="2169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0" name="Arc 120"/>
            <p:cNvSpPr>
              <a:spLocks/>
            </p:cNvSpPr>
            <p:nvPr/>
          </p:nvSpPr>
          <p:spPr bwMode="auto">
            <a:xfrm flipH="1" flipV="1">
              <a:off x="3822" y="2616"/>
              <a:ext cx="174" cy="1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1" name="Arc 121"/>
            <p:cNvSpPr>
              <a:spLocks/>
            </p:cNvSpPr>
            <p:nvPr/>
          </p:nvSpPr>
          <p:spPr bwMode="auto">
            <a:xfrm flipH="1" flipV="1">
              <a:off x="4002" y="2442"/>
              <a:ext cx="174" cy="1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923" name="Line 123"/>
          <p:cNvSpPr>
            <a:spLocks noChangeShapeType="1"/>
          </p:cNvSpPr>
          <p:nvPr/>
        </p:nvSpPr>
        <p:spPr bwMode="auto">
          <a:xfrm>
            <a:off x="4651375" y="5295900"/>
            <a:ext cx="1995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4" name="Line 124"/>
          <p:cNvSpPr>
            <a:spLocks noChangeShapeType="1"/>
          </p:cNvSpPr>
          <p:nvPr/>
        </p:nvSpPr>
        <p:spPr bwMode="auto">
          <a:xfrm>
            <a:off x="4656138" y="4724400"/>
            <a:ext cx="19954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5" name="Line 125"/>
          <p:cNvSpPr>
            <a:spLocks noChangeShapeType="1"/>
          </p:cNvSpPr>
          <p:nvPr/>
        </p:nvSpPr>
        <p:spPr bwMode="auto">
          <a:xfrm>
            <a:off x="4941888" y="4425950"/>
            <a:ext cx="1416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6" name="Line 126"/>
          <p:cNvSpPr>
            <a:spLocks noChangeShapeType="1"/>
          </p:cNvSpPr>
          <p:nvPr/>
        </p:nvSpPr>
        <p:spPr bwMode="auto">
          <a:xfrm>
            <a:off x="6643688" y="4156075"/>
            <a:ext cx="1489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7" name="Line 127"/>
          <p:cNvSpPr>
            <a:spLocks noChangeShapeType="1"/>
          </p:cNvSpPr>
          <p:nvPr/>
        </p:nvSpPr>
        <p:spPr bwMode="auto">
          <a:xfrm>
            <a:off x="4667250" y="4713288"/>
            <a:ext cx="0" cy="598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8" name="Line 128"/>
          <p:cNvSpPr>
            <a:spLocks noChangeShapeType="1"/>
          </p:cNvSpPr>
          <p:nvPr/>
        </p:nvSpPr>
        <p:spPr bwMode="auto">
          <a:xfrm>
            <a:off x="6637338" y="4710113"/>
            <a:ext cx="0" cy="598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29" name="Line 129"/>
          <p:cNvSpPr>
            <a:spLocks noChangeShapeType="1"/>
          </p:cNvSpPr>
          <p:nvPr/>
        </p:nvSpPr>
        <p:spPr bwMode="auto">
          <a:xfrm>
            <a:off x="7800975" y="4414838"/>
            <a:ext cx="0" cy="598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0" name="Line 130"/>
          <p:cNvSpPr>
            <a:spLocks noChangeShapeType="1"/>
          </p:cNvSpPr>
          <p:nvPr/>
        </p:nvSpPr>
        <p:spPr bwMode="auto">
          <a:xfrm>
            <a:off x="8118475" y="4141788"/>
            <a:ext cx="0" cy="598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1" name="Line 131"/>
          <p:cNvSpPr>
            <a:spLocks noChangeShapeType="1"/>
          </p:cNvSpPr>
          <p:nvPr/>
        </p:nvSpPr>
        <p:spPr bwMode="auto">
          <a:xfrm flipV="1">
            <a:off x="7802563" y="4721225"/>
            <a:ext cx="315912" cy="292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2" name="Line 132"/>
          <p:cNvSpPr>
            <a:spLocks noChangeShapeType="1"/>
          </p:cNvSpPr>
          <p:nvPr/>
        </p:nvSpPr>
        <p:spPr bwMode="auto">
          <a:xfrm flipV="1">
            <a:off x="7807325" y="4148138"/>
            <a:ext cx="315913" cy="292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3" name="Line 133"/>
          <p:cNvSpPr>
            <a:spLocks noChangeShapeType="1"/>
          </p:cNvSpPr>
          <p:nvPr/>
        </p:nvSpPr>
        <p:spPr bwMode="auto">
          <a:xfrm flipV="1">
            <a:off x="6629400" y="4427538"/>
            <a:ext cx="1177925" cy="300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4" name="Line 134"/>
          <p:cNvSpPr>
            <a:spLocks noChangeShapeType="1"/>
          </p:cNvSpPr>
          <p:nvPr/>
        </p:nvSpPr>
        <p:spPr bwMode="auto">
          <a:xfrm flipV="1">
            <a:off x="6630988" y="4999038"/>
            <a:ext cx="1177925" cy="300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5" name="Oval 135"/>
          <p:cNvSpPr>
            <a:spLocks noChangeArrowheads="1"/>
          </p:cNvSpPr>
          <p:nvPr/>
        </p:nvSpPr>
        <p:spPr bwMode="auto">
          <a:xfrm>
            <a:off x="5232400" y="3600450"/>
            <a:ext cx="552450" cy="5524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6" name="Line 136"/>
          <p:cNvSpPr>
            <a:spLocks noChangeShapeType="1"/>
          </p:cNvSpPr>
          <p:nvPr/>
        </p:nvSpPr>
        <p:spPr bwMode="auto">
          <a:xfrm>
            <a:off x="4953000" y="3870325"/>
            <a:ext cx="0" cy="565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7" name="Line 137"/>
          <p:cNvSpPr>
            <a:spLocks noChangeShapeType="1"/>
          </p:cNvSpPr>
          <p:nvPr/>
        </p:nvSpPr>
        <p:spPr bwMode="auto">
          <a:xfrm flipV="1">
            <a:off x="4657725" y="4416425"/>
            <a:ext cx="312738" cy="303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8" name="Line 138"/>
          <p:cNvSpPr>
            <a:spLocks noChangeShapeType="1"/>
          </p:cNvSpPr>
          <p:nvPr/>
        </p:nvSpPr>
        <p:spPr bwMode="auto">
          <a:xfrm>
            <a:off x="6069013" y="3863975"/>
            <a:ext cx="0" cy="303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39" name="Arc 139"/>
          <p:cNvSpPr>
            <a:spLocks/>
          </p:cNvSpPr>
          <p:nvPr/>
        </p:nvSpPr>
        <p:spPr bwMode="auto">
          <a:xfrm flipH="1" flipV="1">
            <a:off x="6067425" y="4160838"/>
            <a:ext cx="282575" cy="263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0" name="Arc 140"/>
          <p:cNvSpPr>
            <a:spLocks/>
          </p:cNvSpPr>
          <p:nvPr/>
        </p:nvSpPr>
        <p:spPr bwMode="auto">
          <a:xfrm flipH="1" flipV="1">
            <a:off x="6354763" y="3881438"/>
            <a:ext cx="285750" cy="274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1" name="Line 141"/>
          <p:cNvSpPr>
            <a:spLocks noChangeShapeType="1"/>
          </p:cNvSpPr>
          <p:nvPr/>
        </p:nvSpPr>
        <p:spPr bwMode="auto">
          <a:xfrm>
            <a:off x="6356350" y="3581400"/>
            <a:ext cx="0" cy="303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2" name="Arc 142"/>
          <p:cNvSpPr>
            <a:spLocks/>
          </p:cNvSpPr>
          <p:nvPr/>
        </p:nvSpPr>
        <p:spPr bwMode="auto">
          <a:xfrm flipH="1" flipV="1">
            <a:off x="5514975" y="3605213"/>
            <a:ext cx="282575" cy="263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3" name="Arc 143"/>
          <p:cNvSpPr>
            <a:spLocks/>
          </p:cNvSpPr>
          <p:nvPr/>
        </p:nvSpPr>
        <p:spPr bwMode="auto">
          <a:xfrm rot="5400000" flipH="1" flipV="1">
            <a:off x="5216525" y="3028950"/>
            <a:ext cx="588963" cy="1116013"/>
          </a:xfrm>
          <a:custGeom>
            <a:avLst/>
            <a:gdLst>
              <a:gd name="G0" fmla="+- 515 0 0"/>
              <a:gd name="G1" fmla="+- 21600 0 0"/>
              <a:gd name="G2" fmla="+- 21600 0 0"/>
              <a:gd name="T0" fmla="*/ 515 w 22115"/>
              <a:gd name="T1" fmla="*/ 0 h 43200"/>
              <a:gd name="T2" fmla="*/ 0 w 22115"/>
              <a:gd name="T3" fmla="*/ 43194 h 43200"/>
              <a:gd name="T4" fmla="*/ 515 w 2211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15" h="43200" fill="none" extrusionOk="0">
                <a:moveTo>
                  <a:pt x="514" y="0"/>
                </a:moveTo>
                <a:cubicBezTo>
                  <a:pt x="12444" y="0"/>
                  <a:pt x="22115" y="9670"/>
                  <a:pt x="22115" y="21600"/>
                </a:cubicBezTo>
                <a:cubicBezTo>
                  <a:pt x="22115" y="33529"/>
                  <a:pt x="12444" y="43200"/>
                  <a:pt x="515" y="43200"/>
                </a:cubicBezTo>
                <a:cubicBezTo>
                  <a:pt x="343" y="43200"/>
                  <a:pt x="171" y="43197"/>
                  <a:pt x="0" y="43193"/>
                </a:cubicBezTo>
              </a:path>
              <a:path w="22115" h="43200" stroke="0" extrusionOk="0">
                <a:moveTo>
                  <a:pt x="514" y="0"/>
                </a:moveTo>
                <a:cubicBezTo>
                  <a:pt x="12444" y="0"/>
                  <a:pt x="22115" y="9670"/>
                  <a:pt x="22115" y="21600"/>
                </a:cubicBezTo>
                <a:cubicBezTo>
                  <a:pt x="22115" y="33529"/>
                  <a:pt x="12444" y="43200"/>
                  <a:pt x="515" y="43200"/>
                </a:cubicBezTo>
                <a:cubicBezTo>
                  <a:pt x="343" y="43200"/>
                  <a:pt x="171" y="43197"/>
                  <a:pt x="0" y="43193"/>
                </a:cubicBezTo>
                <a:lnTo>
                  <a:pt x="515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4" name="Arc 144"/>
          <p:cNvSpPr>
            <a:spLocks/>
          </p:cNvSpPr>
          <p:nvPr/>
        </p:nvSpPr>
        <p:spPr bwMode="auto">
          <a:xfrm rot="5400000" flipH="1" flipV="1">
            <a:off x="5589588" y="2830513"/>
            <a:ext cx="588962" cy="950912"/>
          </a:xfrm>
          <a:custGeom>
            <a:avLst/>
            <a:gdLst>
              <a:gd name="G0" fmla="+- 515 0 0"/>
              <a:gd name="G1" fmla="+- 15226 0 0"/>
              <a:gd name="G2" fmla="+- 21600 0 0"/>
              <a:gd name="T0" fmla="*/ 15836 w 22115"/>
              <a:gd name="T1" fmla="*/ 0 h 36826"/>
              <a:gd name="T2" fmla="*/ 0 w 22115"/>
              <a:gd name="T3" fmla="*/ 36820 h 36826"/>
              <a:gd name="T4" fmla="*/ 515 w 22115"/>
              <a:gd name="T5" fmla="*/ 15226 h 36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15" h="36826" fill="none" extrusionOk="0">
                <a:moveTo>
                  <a:pt x="15835" y="0"/>
                </a:moveTo>
                <a:cubicBezTo>
                  <a:pt x="19857" y="4046"/>
                  <a:pt x="22115" y="9520"/>
                  <a:pt x="22115" y="15226"/>
                </a:cubicBezTo>
                <a:cubicBezTo>
                  <a:pt x="22115" y="27155"/>
                  <a:pt x="12444" y="36826"/>
                  <a:pt x="515" y="36826"/>
                </a:cubicBezTo>
                <a:cubicBezTo>
                  <a:pt x="343" y="36826"/>
                  <a:pt x="171" y="36823"/>
                  <a:pt x="0" y="36819"/>
                </a:cubicBezTo>
              </a:path>
              <a:path w="22115" h="36826" stroke="0" extrusionOk="0">
                <a:moveTo>
                  <a:pt x="15835" y="0"/>
                </a:moveTo>
                <a:cubicBezTo>
                  <a:pt x="19857" y="4046"/>
                  <a:pt x="22115" y="9520"/>
                  <a:pt x="22115" y="15226"/>
                </a:cubicBezTo>
                <a:cubicBezTo>
                  <a:pt x="22115" y="27155"/>
                  <a:pt x="12444" y="36826"/>
                  <a:pt x="515" y="36826"/>
                </a:cubicBezTo>
                <a:cubicBezTo>
                  <a:pt x="343" y="36826"/>
                  <a:pt x="171" y="36823"/>
                  <a:pt x="0" y="36819"/>
                </a:cubicBezTo>
                <a:lnTo>
                  <a:pt x="515" y="15226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5" name="Line 145"/>
          <p:cNvSpPr>
            <a:spLocks noChangeShapeType="1"/>
          </p:cNvSpPr>
          <p:nvPr/>
        </p:nvSpPr>
        <p:spPr bwMode="auto">
          <a:xfrm flipV="1">
            <a:off x="5127625" y="3146425"/>
            <a:ext cx="312738" cy="303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48" name="Text Box 148"/>
          <p:cNvSpPr txBox="1">
            <a:spLocks noChangeArrowheads="1"/>
          </p:cNvSpPr>
          <p:nvPr/>
        </p:nvSpPr>
        <p:spPr bwMode="auto">
          <a:xfrm>
            <a:off x="345445" y="932954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</p:spTree>
    <p:extLst>
      <p:ext uri="{BB962C8B-B14F-4D97-AF65-F5344CB8AC3E}">
        <p14:creationId xmlns:p14="http://schemas.microsoft.com/office/powerpoint/2010/main" val="31963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7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7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7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23" grpId="0" animBg="1"/>
      <p:bldP spid="76924" grpId="0" animBg="1"/>
      <p:bldP spid="76925" grpId="0" animBg="1"/>
      <p:bldP spid="76926" grpId="0" animBg="1"/>
      <p:bldP spid="76927" grpId="0" animBg="1"/>
      <p:bldP spid="76928" grpId="0" animBg="1"/>
      <p:bldP spid="76929" grpId="0" animBg="1"/>
      <p:bldP spid="76930" grpId="0" animBg="1"/>
      <p:bldP spid="76931" grpId="0" animBg="1"/>
      <p:bldP spid="76932" grpId="0" animBg="1"/>
      <p:bldP spid="76933" grpId="0" animBg="1"/>
      <p:bldP spid="76934" grpId="0" animBg="1"/>
      <p:bldP spid="76935" grpId="0" animBg="1"/>
      <p:bldP spid="76936" grpId="0" animBg="1"/>
      <p:bldP spid="76937" grpId="0" animBg="1"/>
      <p:bldP spid="76938" grpId="0" animBg="1"/>
      <p:bldP spid="76939" grpId="0" animBg="1"/>
      <p:bldP spid="76940" grpId="0" animBg="1"/>
      <p:bldP spid="76941" grpId="0" animBg="1"/>
      <p:bldP spid="76942" grpId="0" animBg="1"/>
      <p:bldP spid="76943" grpId="0" animBg="1"/>
      <p:bldP spid="76944" grpId="0" animBg="1"/>
      <p:bldP spid="769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2" name="Picture 6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2000"/>
          </a:blip>
          <a:srcRect/>
          <a:stretch>
            <a:fillRect/>
          </a:stretch>
        </p:blipFill>
        <p:spPr bwMode="auto">
          <a:xfrm>
            <a:off x="842963" y="1857375"/>
            <a:ext cx="3330575" cy="350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71751" name="Group 71"/>
          <p:cNvGrpSpPr>
            <a:grpSpLocks/>
          </p:cNvGrpSpPr>
          <p:nvPr/>
        </p:nvGrpSpPr>
        <p:grpSpPr bwMode="auto">
          <a:xfrm>
            <a:off x="3009900" y="2686050"/>
            <a:ext cx="933450" cy="1838325"/>
            <a:chOff x="1896" y="1692"/>
            <a:chExt cx="588" cy="1158"/>
          </a:xfrm>
        </p:grpSpPr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1896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2424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Oval 8"/>
            <p:cNvSpPr>
              <a:spLocks noChangeArrowheads="1"/>
            </p:cNvSpPr>
            <p:nvPr/>
          </p:nvSpPr>
          <p:spPr bwMode="auto">
            <a:xfrm>
              <a:off x="2424" y="1692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2112" y="1692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2142" y="1752"/>
              <a:ext cx="0" cy="1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2112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6172200" y="4105275"/>
            <a:ext cx="638175" cy="63817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flipV="1">
            <a:off x="6419850" y="2324100"/>
            <a:ext cx="0" cy="21621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V="1">
            <a:off x="6743700" y="2038350"/>
            <a:ext cx="0" cy="21431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V="1">
            <a:off x="6343650" y="2590800"/>
            <a:ext cx="466725" cy="4667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52" name="Group 72"/>
          <p:cNvGrpSpPr>
            <a:grpSpLocks/>
          </p:cNvGrpSpPr>
          <p:nvPr/>
        </p:nvGrpSpPr>
        <p:grpSpPr bwMode="auto">
          <a:xfrm>
            <a:off x="6153150" y="4638675"/>
            <a:ext cx="231775" cy="271463"/>
            <a:chOff x="3876" y="2922"/>
            <a:chExt cx="146" cy="171"/>
          </a:xfrm>
        </p:grpSpPr>
        <p:grpSp>
          <p:nvGrpSpPr>
            <p:cNvPr id="71696" name="Group 16"/>
            <p:cNvGrpSpPr>
              <a:grpSpLocks/>
            </p:cNvGrpSpPr>
            <p:nvPr/>
          </p:nvGrpSpPr>
          <p:grpSpPr bwMode="auto">
            <a:xfrm>
              <a:off x="3876" y="2922"/>
              <a:ext cx="90" cy="78"/>
              <a:chOff x="2472" y="3912"/>
              <a:chExt cx="90" cy="78"/>
            </a:xfrm>
          </p:grpSpPr>
          <p:sp>
            <p:nvSpPr>
              <p:cNvPr id="71694" name="Line 14"/>
              <p:cNvSpPr>
                <a:spLocks noChangeShapeType="1"/>
              </p:cNvSpPr>
              <p:nvPr/>
            </p:nvSpPr>
            <p:spPr bwMode="auto">
              <a:xfrm>
                <a:off x="2514" y="391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5" name="Line 15"/>
              <p:cNvSpPr>
                <a:spLocks noChangeShapeType="1"/>
              </p:cNvSpPr>
              <p:nvPr/>
            </p:nvSpPr>
            <p:spPr bwMode="auto">
              <a:xfrm>
                <a:off x="2472" y="3948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2" name="Text Box 32"/>
            <p:cNvSpPr txBox="1">
              <a:spLocks noChangeArrowheads="1"/>
            </p:cNvSpPr>
            <p:nvPr/>
          </p:nvSpPr>
          <p:spPr bwMode="auto">
            <a:xfrm>
              <a:off x="3947" y="2959"/>
              <a:ext cx="75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charset="0"/>
                </a:rPr>
                <a:t>A</a:t>
              </a:r>
              <a:endParaRPr lang="th-TH" sz="1400">
                <a:latin typeface="Arial" charset="0"/>
              </a:endParaRPr>
            </a:p>
          </p:txBody>
        </p:sp>
      </p:grpSp>
      <p:grpSp>
        <p:nvGrpSpPr>
          <p:cNvPr id="71753" name="Group 73"/>
          <p:cNvGrpSpPr>
            <a:grpSpLocks/>
          </p:cNvGrpSpPr>
          <p:nvPr/>
        </p:nvGrpSpPr>
        <p:grpSpPr bwMode="auto">
          <a:xfrm>
            <a:off x="6353175" y="4438650"/>
            <a:ext cx="250825" cy="271463"/>
            <a:chOff x="4002" y="2796"/>
            <a:chExt cx="158" cy="171"/>
          </a:xfrm>
        </p:grpSpPr>
        <p:grpSp>
          <p:nvGrpSpPr>
            <p:cNvPr id="71697" name="Group 17"/>
            <p:cNvGrpSpPr>
              <a:grpSpLocks/>
            </p:cNvGrpSpPr>
            <p:nvPr/>
          </p:nvGrpSpPr>
          <p:grpSpPr bwMode="auto">
            <a:xfrm>
              <a:off x="4002" y="2796"/>
              <a:ext cx="90" cy="78"/>
              <a:chOff x="2472" y="3912"/>
              <a:chExt cx="90" cy="78"/>
            </a:xfrm>
          </p:grpSpPr>
          <p:sp>
            <p:nvSpPr>
              <p:cNvPr id="71698" name="Line 18"/>
              <p:cNvSpPr>
                <a:spLocks noChangeShapeType="1"/>
              </p:cNvSpPr>
              <p:nvPr/>
            </p:nvSpPr>
            <p:spPr bwMode="auto">
              <a:xfrm>
                <a:off x="2514" y="391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2472" y="3948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4085" y="2833"/>
              <a:ext cx="75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charset="0"/>
                </a:rPr>
                <a:t>B</a:t>
              </a:r>
              <a:endParaRPr lang="th-TH" sz="1400">
                <a:latin typeface="Arial" charset="0"/>
              </a:endParaRPr>
            </a:p>
          </p:txBody>
        </p:sp>
      </p:grpSp>
      <p:grpSp>
        <p:nvGrpSpPr>
          <p:cNvPr id="71754" name="Group 74"/>
          <p:cNvGrpSpPr>
            <a:grpSpLocks/>
          </p:cNvGrpSpPr>
          <p:nvPr/>
        </p:nvGrpSpPr>
        <p:grpSpPr bwMode="auto">
          <a:xfrm>
            <a:off x="6677025" y="4078288"/>
            <a:ext cx="293688" cy="212725"/>
            <a:chOff x="4206" y="2569"/>
            <a:chExt cx="185" cy="134"/>
          </a:xfrm>
        </p:grpSpPr>
        <p:grpSp>
          <p:nvGrpSpPr>
            <p:cNvPr id="71700" name="Group 20"/>
            <p:cNvGrpSpPr>
              <a:grpSpLocks/>
            </p:cNvGrpSpPr>
            <p:nvPr/>
          </p:nvGrpSpPr>
          <p:grpSpPr bwMode="auto">
            <a:xfrm>
              <a:off x="4206" y="2598"/>
              <a:ext cx="90" cy="78"/>
              <a:chOff x="2472" y="3912"/>
              <a:chExt cx="90" cy="78"/>
            </a:xfrm>
          </p:grpSpPr>
          <p:sp>
            <p:nvSpPr>
              <p:cNvPr id="71701" name="Line 21"/>
              <p:cNvSpPr>
                <a:spLocks noChangeShapeType="1"/>
              </p:cNvSpPr>
              <p:nvPr/>
            </p:nvSpPr>
            <p:spPr bwMode="auto">
              <a:xfrm>
                <a:off x="2514" y="391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2" name="Line 22"/>
              <p:cNvSpPr>
                <a:spLocks noChangeShapeType="1"/>
              </p:cNvSpPr>
              <p:nvPr/>
            </p:nvSpPr>
            <p:spPr bwMode="auto">
              <a:xfrm>
                <a:off x="2472" y="3948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4" name="Text Box 34"/>
            <p:cNvSpPr txBox="1">
              <a:spLocks noChangeArrowheads="1"/>
            </p:cNvSpPr>
            <p:nvPr/>
          </p:nvSpPr>
          <p:spPr bwMode="auto">
            <a:xfrm>
              <a:off x="4310" y="2569"/>
              <a:ext cx="81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charset="0"/>
                </a:rPr>
                <a:t>C</a:t>
              </a:r>
              <a:endParaRPr lang="th-TH" sz="1400">
                <a:latin typeface="Arial" charset="0"/>
              </a:endParaRPr>
            </a:p>
          </p:txBody>
        </p:sp>
      </p:grpSp>
      <p:grpSp>
        <p:nvGrpSpPr>
          <p:cNvPr id="71755" name="Group 75"/>
          <p:cNvGrpSpPr>
            <a:grpSpLocks/>
          </p:cNvGrpSpPr>
          <p:nvPr/>
        </p:nvGrpSpPr>
        <p:grpSpPr bwMode="auto">
          <a:xfrm>
            <a:off x="6194425" y="2849563"/>
            <a:ext cx="301625" cy="212725"/>
            <a:chOff x="3902" y="1795"/>
            <a:chExt cx="190" cy="134"/>
          </a:xfrm>
        </p:grpSpPr>
        <p:grpSp>
          <p:nvGrpSpPr>
            <p:cNvPr id="71703" name="Group 23"/>
            <p:cNvGrpSpPr>
              <a:grpSpLocks/>
            </p:cNvGrpSpPr>
            <p:nvPr/>
          </p:nvGrpSpPr>
          <p:grpSpPr bwMode="auto">
            <a:xfrm>
              <a:off x="4002" y="1836"/>
              <a:ext cx="90" cy="78"/>
              <a:chOff x="2472" y="3912"/>
              <a:chExt cx="90" cy="78"/>
            </a:xfrm>
          </p:grpSpPr>
          <p:sp>
            <p:nvSpPr>
              <p:cNvPr id="71704" name="Line 24"/>
              <p:cNvSpPr>
                <a:spLocks noChangeShapeType="1"/>
              </p:cNvSpPr>
              <p:nvPr/>
            </p:nvSpPr>
            <p:spPr bwMode="auto">
              <a:xfrm>
                <a:off x="2514" y="391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5" name="Line 25"/>
              <p:cNvSpPr>
                <a:spLocks noChangeShapeType="1"/>
              </p:cNvSpPr>
              <p:nvPr/>
            </p:nvSpPr>
            <p:spPr bwMode="auto">
              <a:xfrm>
                <a:off x="2472" y="3948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3902" y="1795"/>
              <a:ext cx="81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charset="0"/>
                </a:rPr>
                <a:t>D</a:t>
              </a:r>
              <a:endParaRPr lang="th-TH" sz="1400">
                <a:latin typeface="Arial" charset="0"/>
              </a:endParaRPr>
            </a:p>
          </p:txBody>
        </p:sp>
      </p:grpSp>
      <p:grpSp>
        <p:nvGrpSpPr>
          <p:cNvPr id="71756" name="Group 76"/>
          <p:cNvGrpSpPr>
            <a:grpSpLocks/>
          </p:cNvGrpSpPr>
          <p:nvPr/>
        </p:nvGrpSpPr>
        <p:grpSpPr bwMode="auto">
          <a:xfrm>
            <a:off x="6513513" y="2497138"/>
            <a:ext cx="306387" cy="227012"/>
            <a:chOff x="4103" y="1573"/>
            <a:chExt cx="193" cy="143"/>
          </a:xfrm>
        </p:grpSpPr>
        <p:grpSp>
          <p:nvGrpSpPr>
            <p:cNvPr id="71706" name="Group 26"/>
            <p:cNvGrpSpPr>
              <a:grpSpLocks/>
            </p:cNvGrpSpPr>
            <p:nvPr/>
          </p:nvGrpSpPr>
          <p:grpSpPr bwMode="auto">
            <a:xfrm>
              <a:off x="4206" y="1638"/>
              <a:ext cx="90" cy="78"/>
              <a:chOff x="2472" y="3912"/>
              <a:chExt cx="90" cy="78"/>
            </a:xfrm>
          </p:grpSpPr>
          <p:sp>
            <p:nvSpPr>
              <p:cNvPr id="71707" name="Line 27"/>
              <p:cNvSpPr>
                <a:spLocks noChangeShapeType="1"/>
              </p:cNvSpPr>
              <p:nvPr/>
            </p:nvSpPr>
            <p:spPr bwMode="auto">
              <a:xfrm>
                <a:off x="2514" y="391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8" name="Line 28"/>
              <p:cNvSpPr>
                <a:spLocks noChangeShapeType="1"/>
              </p:cNvSpPr>
              <p:nvPr/>
            </p:nvSpPr>
            <p:spPr bwMode="auto">
              <a:xfrm>
                <a:off x="2472" y="3948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16" name="Text Box 36"/>
            <p:cNvSpPr txBox="1">
              <a:spLocks noChangeArrowheads="1"/>
            </p:cNvSpPr>
            <p:nvPr/>
          </p:nvSpPr>
          <p:spPr bwMode="auto">
            <a:xfrm>
              <a:off x="4103" y="1573"/>
              <a:ext cx="75" cy="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charset="0"/>
                </a:rPr>
                <a:t>E</a:t>
              </a:r>
              <a:endParaRPr lang="th-TH" sz="1400">
                <a:latin typeface="Arial" charset="0"/>
              </a:endParaRPr>
            </a:p>
          </p:txBody>
        </p:sp>
      </p:grpSp>
      <p:sp>
        <p:nvSpPr>
          <p:cNvPr id="71744" name="Text Box 64"/>
          <p:cNvSpPr txBox="1">
            <a:spLocks noChangeArrowheads="1"/>
          </p:cNvSpPr>
          <p:nvPr/>
        </p:nvSpPr>
        <p:spPr bwMode="auto">
          <a:xfrm>
            <a:off x="511175" y="838200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  <p:grpSp>
        <p:nvGrpSpPr>
          <p:cNvPr id="71750" name="Group 70"/>
          <p:cNvGrpSpPr>
            <a:grpSpLocks/>
          </p:cNvGrpSpPr>
          <p:nvPr/>
        </p:nvGrpSpPr>
        <p:grpSpPr bwMode="auto">
          <a:xfrm>
            <a:off x="2819400" y="2619375"/>
            <a:ext cx="1381125" cy="1819275"/>
            <a:chOff x="1776" y="1650"/>
            <a:chExt cx="870" cy="1146"/>
          </a:xfrm>
        </p:grpSpPr>
        <p:sp>
          <p:nvSpPr>
            <p:cNvPr id="71745" name="Rectangle 65"/>
            <p:cNvSpPr>
              <a:spLocks noChangeArrowheads="1"/>
            </p:cNvSpPr>
            <p:nvPr/>
          </p:nvSpPr>
          <p:spPr bwMode="auto">
            <a:xfrm>
              <a:off x="1776" y="2664"/>
              <a:ext cx="120" cy="1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6" name="Rectangle 66"/>
            <p:cNvSpPr>
              <a:spLocks noChangeArrowheads="1"/>
            </p:cNvSpPr>
            <p:nvPr/>
          </p:nvSpPr>
          <p:spPr bwMode="auto">
            <a:xfrm>
              <a:off x="2166" y="2670"/>
              <a:ext cx="120" cy="1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7" name="Rectangle 67"/>
            <p:cNvSpPr>
              <a:spLocks noChangeArrowheads="1"/>
            </p:cNvSpPr>
            <p:nvPr/>
          </p:nvSpPr>
          <p:spPr bwMode="auto">
            <a:xfrm>
              <a:off x="2478" y="2670"/>
              <a:ext cx="120" cy="1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8" name="Rectangle 68"/>
            <p:cNvSpPr>
              <a:spLocks noChangeArrowheads="1"/>
            </p:cNvSpPr>
            <p:nvPr/>
          </p:nvSpPr>
          <p:spPr bwMode="auto">
            <a:xfrm>
              <a:off x="1968" y="1650"/>
              <a:ext cx="120" cy="1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9" name="Rectangle 69"/>
            <p:cNvSpPr>
              <a:spLocks noChangeArrowheads="1"/>
            </p:cNvSpPr>
            <p:nvPr/>
          </p:nvSpPr>
          <p:spPr bwMode="auto">
            <a:xfrm>
              <a:off x="2526" y="1662"/>
              <a:ext cx="120" cy="126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1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7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709" grpId="0" animBg="1"/>
      <p:bldP spid="71710" grpId="0" animBg="1"/>
      <p:bldP spid="717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2000"/>
          </a:blip>
          <a:srcRect/>
          <a:stretch>
            <a:fillRect/>
          </a:stretch>
        </p:blipFill>
        <p:spPr bwMode="auto">
          <a:xfrm>
            <a:off x="842963" y="1857375"/>
            <a:ext cx="3330575" cy="350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5848350" y="4324350"/>
            <a:ext cx="733425" cy="733425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Arc 4"/>
          <p:cNvSpPr>
            <a:spLocks/>
          </p:cNvSpPr>
          <p:nvPr/>
        </p:nvSpPr>
        <p:spPr bwMode="auto">
          <a:xfrm>
            <a:off x="6183313" y="2095500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6496050" y="2400300"/>
            <a:ext cx="485775" cy="485775"/>
          </a:xfrm>
          <a:prstGeom prst="ellipse">
            <a:avLst/>
          </a:pr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3009900" y="2686050"/>
            <a:ext cx="933450" cy="1838325"/>
            <a:chOff x="1896" y="1692"/>
            <a:chExt cx="588" cy="1158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1896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Oval 10"/>
            <p:cNvSpPr>
              <a:spLocks noChangeArrowheads="1"/>
            </p:cNvSpPr>
            <p:nvPr/>
          </p:nvSpPr>
          <p:spPr bwMode="auto">
            <a:xfrm>
              <a:off x="2424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2424" y="1692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112" y="1692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2142" y="1752"/>
              <a:ext cx="0" cy="1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2112" y="2790"/>
              <a:ext cx="60" cy="6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6172200" y="4105275"/>
            <a:ext cx="638175" cy="63817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84" name="Group 16"/>
          <p:cNvGrpSpPr>
            <a:grpSpLocks/>
          </p:cNvGrpSpPr>
          <p:nvPr/>
        </p:nvGrpSpPr>
        <p:grpSpPr bwMode="auto">
          <a:xfrm>
            <a:off x="6153150" y="4638675"/>
            <a:ext cx="142875" cy="123825"/>
            <a:chOff x="2472" y="3912"/>
            <a:chExt cx="90" cy="78"/>
          </a:xfrm>
        </p:grpSpPr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6353175" y="4438650"/>
            <a:ext cx="142875" cy="123825"/>
            <a:chOff x="2472" y="3912"/>
            <a:chExt cx="90" cy="78"/>
          </a:xfrm>
        </p:grpSpPr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6677025" y="4124325"/>
            <a:ext cx="142875" cy="123825"/>
            <a:chOff x="2472" y="3912"/>
            <a:chExt cx="90" cy="78"/>
          </a:xfrm>
        </p:grpSpPr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3" name="Group 25"/>
          <p:cNvGrpSpPr>
            <a:grpSpLocks/>
          </p:cNvGrpSpPr>
          <p:nvPr/>
        </p:nvGrpSpPr>
        <p:grpSpPr bwMode="auto">
          <a:xfrm>
            <a:off x="6353175" y="2914650"/>
            <a:ext cx="142875" cy="123825"/>
            <a:chOff x="2472" y="3912"/>
            <a:chExt cx="90" cy="78"/>
          </a:xfrm>
        </p:grpSpPr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Line 27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6" name="Group 28"/>
          <p:cNvGrpSpPr>
            <a:grpSpLocks/>
          </p:cNvGrpSpPr>
          <p:nvPr/>
        </p:nvGrpSpPr>
        <p:grpSpPr bwMode="auto">
          <a:xfrm>
            <a:off x="6677025" y="2600325"/>
            <a:ext cx="142875" cy="123825"/>
            <a:chOff x="2472" y="3912"/>
            <a:chExt cx="90" cy="78"/>
          </a:xfrm>
        </p:grpSpPr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6419850" y="2324100"/>
            <a:ext cx="0" cy="2162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V="1">
            <a:off x="6743700" y="2038350"/>
            <a:ext cx="0" cy="2143125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V="1">
            <a:off x="6343650" y="2590800"/>
            <a:ext cx="466725" cy="4667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6265863" y="4697413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A</a:t>
            </a:r>
            <a:endParaRPr lang="th-TH" sz="1400">
              <a:latin typeface="Arial" charset="0"/>
            </a:endParaRP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6484938" y="449738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endParaRPr lang="th-TH" sz="1400">
              <a:latin typeface="Arial" charset="0"/>
            </a:endParaRP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6842125" y="4078288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endParaRPr lang="th-TH" sz="1400">
              <a:latin typeface="Arial" charset="0"/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6194425" y="2849563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D</a:t>
            </a:r>
            <a:endParaRPr lang="th-TH" sz="1400">
              <a:latin typeface="Arial" charset="0"/>
            </a:endParaRP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6513513" y="249713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E</a:t>
            </a:r>
            <a:endParaRPr lang="th-TH" sz="1400">
              <a:latin typeface="Arial" charset="0"/>
            </a:endParaRPr>
          </a:p>
        </p:txBody>
      </p:sp>
      <p:sp>
        <p:nvSpPr>
          <p:cNvPr id="84011" name="Oval 43"/>
          <p:cNvSpPr>
            <a:spLocks noChangeArrowheads="1"/>
          </p:cNvSpPr>
          <p:nvPr/>
        </p:nvSpPr>
        <p:spPr bwMode="auto">
          <a:xfrm>
            <a:off x="5524500" y="4010025"/>
            <a:ext cx="1362075" cy="1362075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Oval 44"/>
          <p:cNvSpPr>
            <a:spLocks noChangeArrowheads="1"/>
          </p:cNvSpPr>
          <p:nvPr/>
        </p:nvSpPr>
        <p:spPr bwMode="auto">
          <a:xfrm>
            <a:off x="6172200" y="2724150"/>
            <a:ext cx="485775" cy="485775"/>
          </a:xfrm>
          <a:prstGeom prst="ellips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5276850" y="2657475"/>
            <a:ext cx="2371725" cy="2952750"/>
            <a:chOff x="3324" y="1674"/>
            <a:chExt cx="1494" cy="1860"/>
          </a:xfrm>
        </p:grpSpPr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>
              <a:off x="3834" y="1674"/>
              <a:ext cx="822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 flipV="1">
              <a:off x="3918" y="2412"/>
              <a:ext cx="0" cy="112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8" name="Line 40"/>
            <p:cNvSpPr>
              <a:spLocks noChangeShapeType="1"/>
            </p:cNvSpPr>
            <p:nvPr/>
          </p:nvSpPr>
          <p:spPr bwMode="auto">
            <a:xfrm>
              <a:off x="3324" y="2958"/>
              <a:ext cx="1266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3732" y="2832"/>
              <a:ext cx="942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3978" y="2634"/>
              <a:ext cx="840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Line 45"/>
            <p:cNvSpPr>
              <a:spLocks noChangeShapeType="1"/>
            </p:cNvSpPr>
            <p:nvPr/>
          </p:nvSpPr>
          <p:spPr bwMode="auto">
            <a:xfrm>
              <a:off x="3612" y="1872"/>
              <a:ext cx="810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14" name="Arc 46"/>
          <p:cNvSpPr>
            <a:spLocks/>
          </p:cNvSpPr>
          <p:nvPr/>
        </p:nvSpPr>
        <p:spPr bwMode="auto">
          <a:xfrm>
            <a:off x="5859463" y="2409825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rc 47"/>
          <p:cNvSpPr>
            <a:spLocks/>
          </p:cNvSpPr>
          <p:nvPr/>
        </p:nvSpPr>
        <p:spPr bwMode="auto">
          <a:xfrm>
            <a:off x="6597650" y="3497263"/>
            <a:ext cx="830263" cy="1250950"/>
          </a:xfrm>
          <a:custGeom>
            <a:avLst/>
            <a:gdLst>
              <a:gd name="G0" fmla="+- 4721 0 0"/>
              <a:gd name="G1" fmla="+- 21600 0 0"/>
              <a:gd name="G2" fmla="+- 21600 0 0"/>
              <a:gd name="T0" fmla="*/ 0 w 26321"/>
              <a:gd name="T1" fmla="*/ 522 h 39261"/>
              <a:gd name="T2" fmla="*/ 17157 w 26321"/>
              <a:gd name="T3" fmla="*/ 39261 h 39261"/>
              <a:gd name="T4" fmla="*/ 4721 w 26321"/>
              <a:gd name="T5" fmla="*/ 21600 h 39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321" h="39261" fill="none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</a:path>
              <a:path w="26321" h="39261" stroke="0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  <a:lnTo>
                  <a:pt x="4721" y="21600"/>
                </a:lnTo>
                <a:close/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Line 48"/>
          <p:cNvSpPr>
            <a:spLocks noChangeShapeType="1"/>
          </p:cNvSpPr>
          <p:nvPr/>
        </p:nvSpPr>
        <p:spPr bwMode="auto">
          <a:xfrm>
            <a:off x="61245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Line 49"/>
          <p:cNvSpPr>
            <a:spLocks noChangeShapeType="1"/>
          </p:cNvSpPr>
          <p:nvPr/>
        </p:nvSpPr>
        <p:spPr bwMode="auto">
          <a:xfrm>
            <a:off x="63150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Line 50"/>
          <p:cNvSpPr>
            <a:spLocks noChangeShapeType="1"/>
          </p:cNvSpPr>
          <p:nvPr/>
        </p:nvSpPr>
        <p:spPr bwMode="auto">
          <a:xfrm>
            <a:off x="6057900" y="4238625"/>
            <a:ext cx="3238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rc 51"/>
          <p:cNvSpPr>
            <a:spLocks/>
          </p:cNvSpPr>
          <p:nvPr/>
        </p:nvSpPr>
        <p:spPr bwMode="auto">
          <a:xfrm>
            <a:off x="5883275" y="3802063"/>
            <a:ext cx="1211263" cy="688975"/>
          </a:xfrm>
          <a:custGeom>
            <a:avLst/>
            <a:gdLst>
              <a:gd name="G0" fmla="+- 16954 0 0"/>
              <a:gd name="G1" fmla="+- 21600 0 0"/>
              <a:gd name="G2" fmla="+- 21600 0 0"/>
              <a:gd name="T0" fmla="*/ 0 w 38443"/>
              <a:gd name="T1" fmla="*/ 8217 h 21600"/>
              <a:gd name="T2" fmla="*/ 38443 w 38443"/>
              <a:gd name="T3" fmla="*/ 19415 h 21600"/>
              <a:gd name="T4" fmla="*/ 16954 w 384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43" h="21600" fill="none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</a:path>
              <a:path w="38443" h="21600" stroke="0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  <a:lnTo>
                  <a:pt x="16954" y="21600"/>
                </a:lnTo>
                <a:close/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Text Box 52"/>
          <p:cNvSpPr txBox="1">
            <a:spLocks noChangeArrowheads="1"/>
          </p:cNvSpPr>
          <p:nvPr/>
        </p:nvSpPr>
        <p:spPr bwMode="auto">
          <a:xfrm>
            <a:off x="469235" y="1087934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</p:spTree>
    <p:extLst>
      <p:ext uri="{BB962C8B-B14F-4D97-AF65-F5344CB8AC3E}">
        <p14:creationId xmlns:p14="http://schemas.microsoft.com/office/powerpoint/2010/main" val="6971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 animBg="1"/>
      <p:bldP spid="84011" grpId="0" animBg="1"/>
      <p:bldP spid="84012" grpId="0" animBg="1"/>
      <p:bldP spid="84014" grpId="0" animBg="1"/>
      <p:bldP spid="84015" grpId="0" animBg="1"/>
      <p:bldP spid="84016" grpId="0" animBg="1"/>
      <p:bldP spid="84017" grpId="0" animBg="1"/>
      <p:bldP spid="84018" grpId="0" animBg="1"/>
      <p:bldP spid="840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07" name="Picture 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2000"/>
          </a:blip>
          <a:srcRect/>
          <a:stretch>
            <a:fillRect/>
          </a:stretch>
        </p:blipFill>
        <p:spPr bwMode="auto">
          <a:xfrm>
            <a:off x="842963" y="1857375"/>
            <a:ext cx="3330575" cy="350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5848350" y="4324350"/>
            <a:ext cx="733425" cy="733425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Arc 4"/>
          <p:cNvSpPr>
            <a:spLocks/>
          </p:cNvSpPr>
          <p:nvPr/>
        </p:nvSpPr>
        <p:spPr bwMode="auto">
          <a:xfrm>
            <a:off x="6183313" y="2095500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496050" y="2400300"/>
            <a:ext cx="485775" cy="485775"/>
          </a:xfrm>
          <a:prstGeom prst="ellipse">
            <a:avLst/>
          </a:pr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6086475" y="2657475"/>
            <a:ext cx="1304925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30099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8481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3848100" y="2686050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3352800" y="2686050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3400425" y="2781300"/>
            <a:ext cx="0" cy="1666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33528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6172200" y="4105275"/>
            <a:ext cx="638175" cy="63817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64" name="Group 16"/>
          <p:cNvGrpSpPr>
            <a:grpSpLocks/>
          </p:cNvGrpSpPr>
          <p:nvPr/>
        </p:nvGrpSpPr>
        <p:grpSpPr bwMode="auto">
          <a:xfrm>
            <a:off x="6153150" y="4638675"/>
            <a:ext cx="142875" cy="123825"/>
            <a:chOff x="2472" y="3912"/>
            <a:chExt cx="90" cy="78"/>
          </a:xfrm>
        </p:grpSpPr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Line 18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67" name="Group 19"/>
          <p:cNvGrpSpPr>
            <a:grpSpLocks/>
          </p:cNvGrpSpPr>
          <p:nvPr/>
        </p:nvGrpSpPr>
        <p:grpSpPr bwMode="auto">
          <a:xfrm>
            <a:off x="6353175" y="4438650"/>
            <a:ext cx="142875" cy="123825"/>
            <a:chOff x="2472" y="3912"/>
            <a:chExt cx="90" cy="78"/>
          </a:xfrm>
        </p:grpSpPr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Line 21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70" name="Group 22"/>
          <p:cNvGrpSpPr>
            <a:grpSpLocks/>
          </p:cNvGrpSpPr>
          <p:nvPr/>
        </p:nvGrpSpPr>
        <p:grpSpPr bwMode="auto">
          <a:xfrm>
            <a:off x="6677025" y="4124325"/>
            <a:ext cx="142875" cy="123825"/>
            <a:chOff x="2472" y="3912"/>
            <a:chExt cx="90" cy="78"/>
          </a:xfrm>
        </p:grpSpPr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73" name="Group 25"/>
          <p:cNvGrpSpPr>
            <a:grpSpLocks/>
          </p:cNvGrpSpPr>
          <p:nvPr/>
        </p:nvGrpSpPr>
        <p:grpSpPr bwMode="auto">
          <a:xfrm>
            <a:off x="6353175" y="2914650"/>
            <a:ext cx="142875" cy="123825"/>
            <a:chOff x="2472" y="3912"/>
            <a:chExt cx="90" cy="78"/>
          </a:xfrm>
        </p:grpSpPr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5" name="Line 27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76" name="Group 28"/>
          <p:cNvGrpSpPr>
            <a:grpSpLocks/>
          </p:cNvGrpSpPr>
          <p:nvPr/>
        </p:nvGrpSpPr>
        <p:grpSpPr bwMode="auto">
          <a:xfrm>
            <a:off x="6677025" y="2600325"/>
            <a:ext cx="142875" cy="123825"/>
            <a:chOff x="2472" y="3912"/>
            <a:chExt cx="90" cy="78"/>
          </a:xfrm>
        </p:grpSpPr>
        <p:sp>
          <p:nvSpPr>
            <p:cNvPr id="78877" name="Line 29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Line 30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79" name="Line 31"/>
          <p:cNvSpPr>
            <a:spLocks noChangeShapeType="1"/>
          </p:cNvSpPr>
          <p:nvPr/>
        </p:nvSpPr>
        <p:spPr bwMode="auto">
          <a:xfrm flipV="1">
            <a:off x="6419850" y="2324100"/>
            <a:ext cx="0" cy="2162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 flipV="1">
            <a:off x="6743700" y="2038350"/>
            <a:ext cx="0" cy="2143125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V="1">
            <a:off x="6343650" y="2590800"/>
            <a:ext cx="466725" cy="4667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6265863" y="4697413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A</a:t>
            </a:r>
            <a:endParaRPr lang="th-TH" sz="1400">
              <a:latin typeface="Arial" charset="0"/>
            </a:endParaRPr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6484938" y="449738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endParaRPr lang="th-TH" sz="1400">
              <a:latin typeface="Arial" charset="0"/>
            </a:endParaRP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6194425" y="2849563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D</a:t>
            </a:r>
            <a:endParaRPr lang="th-TH" sz="1400">
              <a:latin typeface="Arial" charset="0"/>
            </a:endParaRPr>
          </a:p>
        </p:txBody>
      </p:sp>
      <p:sp>
        <p:nvSpPr>
          <p:cNvPr id="78886" name="Text Box 38"/>
          <p:cNvSpPr txBox="1">
            <a:spLocks noChangeArrowheads="1"/>
          </p:cNvSpPr>
          <p:nvPr/>
        </p:nvSpPr>
        <p:spPr bwMode="auto">
          <a:xfrm>
            <a:off x="6513513" y="249713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E</a:t>
            </a:r>
            <a:endParaRPr lang="th-TH" sz="1400">
              <a:latin typeface="Arial" charset="0"/>
            </a:endParaRPr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 flipV="1">
            <a:off x="6219825" y="3829050"/>
            <a:ext cx="0" cy="17811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5276850" y="4695825"/>
            <a:ext cx="200977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Line 41"/>
          <p:cNvSpPr>
            <a:spLocks noChangeShapeType="1"/>
          </p:cNvSpPr>
          <p:nvPr/>
        </p:nvSpPr>
        <p:spPr bwMode="auto">
          <a:xfrm>
            <a:off x="5924550" y="4495800"/>
            <a:ext cx="1495425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>
            <a:off x="6315075" y="4181475"/>
            <a:ext cx="13335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5524500" y="4010025"/>
            <a:ext cx="1362075" cy="1362075"/>
          </a:xfrm>
          <a:prstGeom prst="ellips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2" name="Oval 44"/>
          <p:cNvSpPr>
            <a:spLocks noChangeArrowheads="1"/>
          </p:cNvSpPr>
          <p:nvPr/>
        </p:nvSpPr>
        <p:spPr bwMode="auto">
          <a:xfrm>
            <a:off x="6172200" y="2724150"/>
            <a:ext cx="485775" cy="485775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3" name="Line 45"/>
          <p:cNvSpPr>
            <a:spLocks noChangeShapeType="1"/>
          </p:cNvSpPr>
          <p:nvPr/>
        </p:nvSpPr>
        <p:spPr bwMode="auto">
          <a:xfrm>
            <a:off x="5734050" y="2971800"/>
            <a:ext cx="1285875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4" name="Arc 46"/>
          <p:cNvSpPr>
            <a:spLocks/>
          </p:cNvSpPr>
          <p:nvPr/>
        </p:nvSpPr>
        <p:spPr bwMode="auto">
          <a:xfrm>
            <a:off x="5859463" y="2409825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1245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7" name="Line 49"/>
          <p:cNvSpPr>
            <a:spLocks noChangeShapeType="1"/>
          </p:cNvSpPr>
          <p:nvPr/>
        </p:nvSpPr>
        <p:spPr bwMode="auto">
          <a:xfrm>
            <a:off x="63150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>
            <a:off x="6057900" y="4238625"/>
            <a:ext cx="3238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>
            <a:off x="6953250" y="2962275"/>
            <a:ext cx="0" cy="111442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>
            <a:off x="5857875" y="2962275"/>
            <a:ext cx="0" cy="111442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1" name="Line 53"/>
          <p:cNvSpPr>
            <a:spLocks noChangeShapeType="1"/>
          </p:cNvSpPr>
          <p:nvPr/>
        </p:nvSpPr>
        <p:spPr bwMode="auto">
          <a:xfrm>
            <a:off x="7277100" y="2647950"/>
            <a:ext cx="0" cy="1114425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3" name="Line 55"/>
          <p:cNvSpPr>
            <a:spLocks noChangeShapeType="1"/>
          </p:cNvSpPr>
          <p:nvPr/>
        </p:nvSpPr>
        <p:spPr bwMode="auto">
          <a:xfrm flipV="1">
            <a:off x="6953250" y="3733800"/>
            <a:ext cx="323850" cy="32385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4" name="Line 56"/>
          <p:cNvSpPr>
            <a:spLocks noChangeShapeType="1"/>
          </p:cNvSpPr>
          <p:nvPr/>
        </p:nvSpPr>
        <p:spPr bwMode="auto">
          <a:xfrm flipV="1">
            <a:off x="6048375" y="2219325"/>
            <a:ext cx="323850" cy="32385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05" name="Line 57"/>
          <p:cNvSpPr>
            <a:spLocks noChangeShapeType="1"/>
          </p:cNvSpPr>
          <p:nvPr/>
        </p:nvSpPr>
        <p:spPr bwMode="auto">
          <a:xfrm flipV="1">
            <a:off x="6562725" y="4438650"/>
            <a:ext cx="885825" cy="8858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Text Box 36"/>
          <p:cNvSpPr txBox="1">
            <a:spLocks noChangeArrowheads="1"/>
          </p:cNvSpPr>
          <p:nvPr/>
        </p:nvSpPr>
        <p:spPr bwMode="auto">
          <a:xfrm>
            <a:off x="6842125" y="4078288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endParaRPr lang="th-TH" sz="1400">
              <a:latin typeface="Arial" charset="0"/>
            </a:endParaRPr>
          </a:p>
        </p:txBody>
      </p:sp>
      <p:sp>
        <p:nvSpPr>
          <p:cNvPr id="78909" name="Text Box 61"/>
          <p:cNvSpPr txBox="1">
            <a:spLocks noChangeArrowheads="1"/>
          </p:cNvSpPr>
          <p:nvPr/>
        </p:nvSpPr>
        <p:spPr bwMode="auto">
          <a:xfrm>
            <a:off x="685800" y="919486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  <p:sp>
        <p:nvSpPr>
          <p:cNvPr id="78910" name="Arc 62"/>
          <p:cNvSpPr>
            <a:spLocks/>
          </p:cNvSpPr>
          <p:nvPr/>
        </p:nvSpPr>
        <p:spPr bwMode="auto">
          <a:xfrm>
            <a:off x="6597650" y="3497263"/>
            <a:ext cx="830263" cy="1250950"/>
          </a:xfrm>
          <a:custGeom>
            <a:avLst/>
            <a:gdLst>
              <a:gd name="G0" fmla="+- 4721 0 0"/>
              <a:gd name="G1" fmla="+- 21600 0 0"/>
              <a:gd name="G2" fmla="+- 21600 0 0"/>
              <a:gd name="T0" fmla="*/ 0 w 26321"/>
              <a:gd name="T1" fmla="*/ 522 h 39261"/>
              <a:gd name="T2" fmla="*/ 17157 w 26321"/>
              <a:gd name="T3" fmla="*/ 39261 h 39261"/>
              <a:gd name="T4" fmla="*/ 4721 w 26321"/>
              <a:gd name="T5" fmla="*/ 21600 h 39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321" h="39261" fill="none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</a:path>
              <a:path w="26321" h="39261" stroke="0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  <a:lnTo>
                  <a:pt x="4721" y="21600"/>
                </a:lnTo>
                <a:close/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911" name="Arc 63"/>
          <p:cNvSpPr>
            <a:spLocks/>
          </p:cNvSpPr>
          <p:nvPr/>
        </p:nvSpPr>
        <p:spPr bwMode="auto">
          <a:xfrm>
            <a:off x="5883275" y="3802063"/>
            <a:ext cx="1211263" cy="688975"/>
          </a:xfrm>
          <a:custGeom>
            <a:avLst/>
            <a:gdLst>
              <a:gd name="G0" fmla="+- 16954 0 0"/>
              <a:gd name="G1" fmla="+- 21600 0 0"/>
              <a:gd name="G2" fmla="+- 21600 0 0"/>
              <a:gd name="T0" fmla="*/ 0 w 38443"/>
              <a:gd name="T1" fmla="*/ 8217 h 21600"/>
              <a:gd name="T2" fmla="*/ 38443 w 38443"/>
              <a:gd name="T3" fmla="*/ 19415 h 21600"/>
              <a:gd name="T4" fmla="*/ 16954 w 384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43" h="21600" fill="none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</a:path>
              <a:path w="38443" h="21600" stroke="0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  <a:lnTo>
                  <a:pt x="16954" y="21600"/>
                </a:lnTo>
                <a:close/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9" grpId="0" animBg="1"/>
      <p:bldP spid="78900" grpId="0" animBg="1"/>
      <p:bldP spid="78901" grpId="0" animBg="1"/>
      <p:bldP spid="78903" grpId="0" animBg="1"/>
      <p:bldP spid="78904" grpId="0" animBg="1"/>
      <p:bldP spid="7890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49" name="Arc 77"/>
          <p:cNvSpPr>
            <a:spLocks/>
          </p:cNvSpPr>
          <p:nvPr/>
        </p:nvSpPr>
        <p:spPr bwMode="auto">
          <a:xfrm>
            <a:off x="6597650" y="3497263"/>
            <a:ext cx="830263" cy="1250950"/>
          </a:xfrm>
          <a:custGeom>
            <a:avLst/>
            <a:gdLst>
              <a:gd name="G0" fmla="+- 4721 0 0"/>
              <a:gd name="G1" fmla="+- 21600 0 0"/>
              <a:gd name="G2" fmla="+- 21600 0 0"/>
              <a:gd name="T0" fmla="*/ 0 w 26321"/>
              <a:gd name="T1" fmla="*/ 522 h 39261"/>
              <a:gd name="T2" fmla="*/ 17157 w 26321"/>
              <a:gd name="T3" fmla="*/ 39261 h 39261"/>
              <a:gd name="T4" fmla="*/ 4721 w 26321"/>
              <a:gd name="T5" fmla="*/ 21600 h 39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321" h="39261" fill="none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</a:path>
              <a:path w="26321" h="39261" stroke="0" extrusionOk="0">
                <a:moveTo>
                  <a:pt x="0" y="522"/>
                </a:moveTo>
                <a:cubicBezTo>
                  <a:pt x="1549" y="175"/>
                  <a:pt x="3132" y="-1"/>
                  <a:pt x="4721" y="0"/>
                </a:cubicBezTo>
                <a:cubicBezTo>
                  <a:pt x="16650" y="0"/>
                  <a:pt x="26321" y="9670"/>
                  <a:pt x="26321" y="21600"/>
                </a:cubicBezTo>
                <a:cubicBezTo>
                  <a:pt x="26321" y="28627"/>
                  <a:pt x="22902" y="35215"/>
                  <a:pt x="17156" y="39260"/>
                </a:cubicBezTo>
                <a:lnTo>
                  <a:pt x="4721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50" name="Arc 78"/>
          <p:cNvSpPr>
            <a:spLocks/>
          </p:cNvSpPr>
          <p:nvPr/>
        </p:nvSpPr>
        <p:spPr bwMode="auto">
          <a:xfrm>
            <a:off x="5883275" y="3802063"/>
            <a:ext cx="1211263" cy="688975"/>
          </a:xfrm>
          <a:custGeom>
            <a:avLst/>
            <a:gdLst>
              <a:gd name="G0" fmla="+- 16954 0 0"/>
              <a:gd name="G1" fmla="+- 21600 0 0"/>
              <a:gd name="G2" fmla="+- 21600 0 0"/>
              <a:gd name="T0" fmla="*/ 0 w 38443"/>
              <a:gd name="T1" fmla="*/ 8217 h 21600"/>
              <a:gd name="T2" fmla="*/ 38443 w 38443"/>
              <a:gd name="T3" fmla="*/ 19415 h 21600"/>
              <a:gd name="T4" fmla="*/ 16954 w 384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43" h="21600" fill="none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</a:path>
              <a:path w="38443" h="21600" stroke="0" extrusionOk="0">
                <a:moveTo>
                  <a:pt x="-1" y="8216"/>
                </a:moveTo>
                <a:cubicBezTo>
                  <a:pt x="4095" y="3027"/>
                  <a:pt x="10342" y="-1"/>
                  <a:pt x="16954" y="0"/>
                </a:cubicBezTo>
                <a:cubicBezTo>
                  <a:pt x="28037" y="0"/>
                  <a:pt x="37322" y="8388"/>
                  <a:pt x="38443" y="19414"/>
                </a:cubicBezTo>
                <a:lnTo>
                  <a:pt x="16954" y="21600"/>
                </a:lnTo>
                <a:close/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946" name="Picture 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42000"/>
          </a:blip>
          <a:srcRect/>
          <a:stretch>
            <a:fillRect/>
          </a:stretch>
        </p:blipFill>
        <p:spPr bwMode="auto">
          <a:xfrm>
            <a:off x="842963" y="1857375"/>
            <a:ext cx="3330575" cy="350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0099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38481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3848100" y="2686050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3352800" y="2686050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3400425" y="2781300"/>
            <a:ext cx="0" cy="1666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3352800" y="4429125"/>
            <a:ext cx="95250" cy="9525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Oval 2"/>
          <p:cNvSpPr>
            <a:spLocks noChangeArrowheads="1"/>
          </p:cNvSpPr>
          <p:nvPr/>
        </p:nvSpPr>
        <p:spPr bwMode="auto">
          <a:xfrm>
            <a:off x="5848350" y="4324350"/>
            <a:ext cx="733425" cy="7334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Arc 3"/>
          <p:cNvSpPr>
            <a:spLocks/>
          </p:cNvSpPr>
          <p:nvPr/>
        </p:nvSpPr>
        <p:spPr bwMode="auto">
          <a:xfrm>
            <a:off x="6183313" y="2095500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6496050" y="2400300"/>
            <a:ext cx="485775" cy="485775"/>
          </a:xfrm>
          <a:prstGeom prst="ellips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6086475" y="2657475"/>
            <a:ext cx="1304925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6172200" y="4105275"/>
            <a:ext cx="638175" cy="63817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6153150" y="4638675"/>
            <a:ext cx="142875" cy="123825"/>
            <a:chOff x="2472" y="3912"/>
            <a:chExt cx="90" cy="78"/>
          </a:xfrm>
        </p:grpSpPr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0" name="Group 18"/>
          <p:cNvGrpSpPr>
            <a:grpSpLocks/>
          </p:cNvGrpSpPr>
          <p:nvPr/>
        </p:nvGrpSpPr>
        <p:grpSpPr bwMode="auto">
          <a:xfrm>
            <a:off x="6353175" y="4438650"/>
            <a:ext cx="142875" cy="123825"/>
            <a:chOff x="2472" y="3912"/>
            <a:chExt cx="90" cy="78"/>
          </a:xfrm>
        </p:grpSpPr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6677025" y="4124325"/>
            <a:ext cx="142875" cy="123825"/>
            <a:chOff x="2472" y="3912"/>
            <a:chExt cx="90" cy="78"/>
          </a:xfrm>
        </p:grpSpPr>
        <p:sp>
          <p:nvSpPr>
            <p:cNvPr id="79894" name="Line 22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6" name="Group 24"/>
          <p:cNvGrpSpPr>
            <a:grpSpLocks/>
          </p:cNvGrpSpPr>
          <p:nvPr/>
        </p:nvGrpSpPr>
        <p:grpSpPr bwMode="auto">
          <a:xfrm>
            <a:off x="6353175" y="2914650"/>
            <a:ext cx="142875" cy="123825"/>
            <a:chOff x="2472" y="3912"/>
            <a:chExt cx="90" cy="78"/>
          </a:xfrm>
        </p:grpSpPr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9" name="Group 27"/>
          <p:cNvGrpSpPr>
            <a:grpSpLocks/>
          </p:cNvGrpSpPr>
          <p:nvPr/>
        </p:nvGrpSpPr>
        <p:grpSpPr bwMode="auto">
          <a:xfrm>
            <a:off x="6677025" y="2600325"/>
            <a:ext cx="142875" cy="123825"/>
            <a:chOff x="2472" y="3912"/>
            <a:chExt cx="90" cy="78"/>
          </a:xfrm>
        </p:grpSpPr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2514" y="3912"/>
              <a:ext cx="0" cy="78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2472" y="3948"/>
              <a:ext cx="90" cy="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02" name="Line 30"/>
          <p:cNvSpPr>
            <a:spLocks noChangeShapeType="1"/>
          </p:cNvSpPr>
          <p:nvPr/>
        </p:nvSpPr>
        <p:spPr bwMode="auto">
          <a:xfrm flipV="1">
            <a:off x="6419850" y="2324100"/>
            <a:ext cx="0" cy="2162175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 flipV="1">
            <a:off x="6743700" y="2038350"/>
            <a:ext cx="0" cy="2143125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V="1">
            <a:off x="6343650" y="2590800"/>
            <a:ext cx="466725" cy="4667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6265863" y="4697413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A</a:t>
            </a:r>
            <a:endParaRPr lang="th-TH" sz="1400">
              <a:latin typeface="Arial" charset="0"/>
            </a:endParaRP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6484938" y="449738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endParaRPr lang="th-TH" sz="1400">
              <a:latin typeface="Arial" charset="0"/>
            </a:endParaRPr>
          </a:p>
        </p:txBody>
      </p:sp>
      <p:sp>
        <p:nvSpPr>
          <p:cNvPr id="79907" name="Text Box 35"/>
          <p:cNvSpPr txBox="1">
            <a:spLocks noChangeArrowheads="1"/>
          </p:cNvSpPr>
          <p:nvPr/>
        </p:nvSpPr>
        <p:spPr bwMode="auto">
          <a:xfrm>
            <a:off x="6194425" y="2849563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D</a:t>
            </a:r>
            <a:endParaRPr lang="th-TH" sz="1400">
              <a:latin typeface="Arial" charset="0"/>
            </a:endParaRP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6513513" y="2497138"/>
            <a:ext cx="119062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E</a:t>
            </a:r>
            <a:endParaRPr lang="th-TH" sz="1400">
              <a:latin typeface="Arial" charset="0"/>
            </a:endParaRPr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6219825" y="3829050"/>
            <a:ext cx="0" cy="17811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>
            <a:off x="5276850" y="4695825"/>
            <a:ext cx="200977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5924550" y="4495800"/>
            <a:ext cx="1495425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6315075" y="4181475"/>
            <a:ext cx="13335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Oval 41"/>
          <p:cNvSpPr>
            <a:spLocks noChangeArrowheads="1"/>
          </p:cNvSpPr>
          <p:nvPr/>
        </p:nvSpPr>
        <p:spPr bwMode="auto">
          <a:xfrm>
            <a:off x="5524500" y="4010025"/>
            <a:ext cx="1362075" cy="136207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Oval 42"/>
          <p:cNvSpPr>
            <a:spLocks noChangeArrowheads="1"/>
          </p:cNvSpPr>
          <p:nvPr/>
        </p:nvSpPr>
        <p:spPr bwMode="auto">
          <a:xfrm>
            <a:off x="6172200" y="2724150"/>
            <a:ext cx="485775" cy="485775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5734050" y="2971800"/>
            <a:ext cx="1285875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Arc 44"/>
          <p:cNvSpPr>
            <a:spLocks/>
          </p:cNvSpPr>
          <p:nvPr/>
        </p:nvSpPr>
        <p:spPr bwMode="auto">
          <a:xfrm>
            <a:off x="5859463" y="2409825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61245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6315075" y="4191000"/>
            <a:ext cx="0" cy="2190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>
            <a:off x="6057900" y="4238625"/>
            <a:ext cx="3238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6953250" y="2962275"/>
            <a:ext cx="0" cy="111442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>
            <a:off x="5857875" y="2962275"/>
            <a:ext cx="0" cy="111442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7277100" y="2647950"/>
            <a:ext cx="0" cy="111442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 flipV="1">
            <a:off x="6953250" y="3733800"/>
            <a:ext cx="323850" cy="32385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 flipV="1">
            <a:off x="6048375" y="2219325"/>
            <a:ext cx="323850" cy="32385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 flipV="1">
            <a:off x="6562725" y="4438650"/>
            <a:ext cx="885825" cy="8858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6842125" y="4078288"/>
            <a:ext cx="128588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endParaRPr lang="th-TH" sz="1400">
              <a:latin typeface="Arial" charset="0"/>
            </a:endParaRPr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5524500" y="4010025"/>
            <a:ext cx="1362075" cy="1362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6172200" y="2724150"/>
            <a:ext cx="485775" cy="4857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2" name="Arc 60"/>
          <p:cNvSpPr>
            <a:spLocks/>
          </p:cNvSpPr>
          <p:nvPr/>
        </p:nvSpPr>
        <p:spPr bwMode="auto">
          <a:xfrm>
            <a:off x="5859463" y="2409825"/>
            <a:ext cx="1095375" cy="56197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43195"/>
              <a:gd name="T1" fmla="*/ 21126 h 21600"/>
              <a:gd name="T2" fmla="*/ 43195 w 43195"/>
              <a:gd name="T3" fmla="*/ 21600 h 21600"/>
              <a:gd name="T4" fmla="*/ 21595 w 431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</a:path>
              <a:path w="43195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lnTo>
                  <a:pt x="2159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3" name="Arc 61"/>
          <p:cNvSpPr>
            <a:spLocks/>
          </p:cNvSpPr>
          <p:nvPr/>
        </p:nvSpPr>
        <p:spPr bwMode="auto">
          <a:xfrm>
            <a:off x="6338888" y="2097088"/>
            <a:ext cx="941387" cy="561975"/>
          </a:xfrm>
          <a:custGeom>
            <a:avLst/>
            <a:gdLst>
              <a:gd name="G0" fmla="+- 15137 0 0"/>
              <a:gd name="G1" fmla="+- 21600 0 0"/>
              <a:gd name="G2" fmla="+- 21600 0 0"/>
              <a:gd name="T0" fmla="*/ 0 w 36737"/>
              <a:gd name="T1" fmla="*/ 6192 h 21600"/>
              <a:gd name="T2" fmla="*/ 36737 w 36737"/>
              <a:gd name="T3" fmla="*/ 21600 h 21600"/>
              <a:gd name="T4" fmla="*/ 15137 w 367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37" h="21600" fill="none" extrusionOk="0">
                <a:moveTo>
                  <a:pt x="-1" y="6191"/>
                </a:moveTo>
                <a:cubicBezTo>
                  <a:pt x="4038" y="2223"/>
                  <a:pt x="9474" y="-1"/>
                  <a:pt x="15137" y="0"/>
                </a:cubicBezTo>
                <a:cubicBezTo>
                  <a:pt x="27066" y="0"/>
                  <a:pt x="36737" y="9670"/>
                  <a:pt x="36737" y="21600"/>
                </a:cubicBezTo>
              </a:path>
              <a:path w="36737" h="21600" stroke="0" extrusionOk="0">
                <a:moveTo>
                  <a:pt x="-1" y="6191"/>
                </a:moveTo>
                <a:cubicBezTo>
                  <a:pt x="4038" y="2223"/>
                  <a:pt x="9474" y="-1"/>
                  <a:pt x="15137" y="0"/>
                </a:cubicBezTo>
                <a:cubicBezTo>
                  <a:pt x="27066" y="0"/>
                  <a:pt x="36737" y="9670"/>
                  <a:pt x="36737" y="21600"/>
                </a:cubicBezTo>
                <a:lnTo>
                  <a:pt x="1513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4" name="Line 62"/>
          <p:cNvSpPr>
            <a:spLocks noChangeShapeType="1"/>
          </p:cNvSpPr>
          <p:nvPr/>
        </p:nvSpPr>
        <p:spPr bwMode="auto">
          <a:xfrm flipV="1">
            <a:off x="6048375" y="2247900"/>
            <a:ext cx="295275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5" name="Line 63"/>
          <p:cNvSpPr>
            <a:spLocks noChangeShapeType="1"/>
          </p:cNvSpPr>
          <p:nvPr/>
        </p:nvSpPr>
        <p:spPr bwMode="auto">
          <a:xfrm>
            <a:off x="6953250" y="2962275"/>
            <a:ext cx="0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6" name="Line 64"/>
          <p:cNvSpPr>
            <a:spLocks noChangeShapeType="1"/>
          </p:cNvSpPr>
          <p:nvPr/>
        </p:nvSpPr>
        <p:spPr bwMode="auto">
          <a:xfrm>
            <a:off x="5857875" y="2962275"/>
            <a:ext cx="0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7" name="Line 65"/>
          <p:cNvSpPr>
            <a:spLocks noChangeShapeType="1"/>
          </p:cNvSpPr>
          <p:nvPr/>
        </p:nvSpPr>
        <p:spPr bwMode="auto">
          <a:xfrm>
            <a:off x="7277100" y="2647950"/>
            <a:ext cx="0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8" name="Arc 66"/>
          <p:cNvSpPr>
            <a:spLocks/>
          </p:cNvSpPr>
          <p:nvPr/>
        </p:nvSpPr>
        <p:spPr bwMode="auto">
          <a:xfrm>
            <a:off x="6745288" y="3748088"/>
            <a:ext cx="681037" cy="984250"/>
          </a:xfrm>
          <a:custGeom>
            <a:avLst/>
            <a:gdLst>
              <a:gd name="G0" fmla="+- 0 0 0"/>
              <a:gd name="G1" fmla="+- 13833 0 0"/>
              <a:gd name="G2" fmla="+- 21600 0 0"/>
              <a:gd name="T0" fmla="*/ 16590 w 21600"/>
              <a:gd name="T1" fmla="*/ 0 h 30886"/>
              <a:gd name="T2" fmla="*/ 13257 w 21600"/>
              <a:gd name="T3" fmla="*/ 30886 h 30886"/>
              <a:gd name="T4" fmla="*/ 0 w 21600"/>
              <a:gd name="T5" fmla="*/ 13833 h 30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886" fill="none" extrusionOk="0">
                <a:moveTo>
                  <a:pt x="16589" y="0"/>
                </a:moveTo>
                <a:cubicBezTo>
                  <a:pt x="19826" y="3882"/>
                  <a:pt x="21600" y="8777"/>
                  <a:pt x="21600" y="13833"/>
                </a:cubicBezTo>
                <a:cubicBezTo>
                  <a:pt x="21600" y="20500"/>
                  <a:pt x="18520" y="26794"/>
                  <a:pt x="13257" y="30886"/>
                </a:cubicBezTo>
              </a:path>
              <a:path w="21600" h="30886" stroke="0" extrusionOk="0">
                <a:moveTo>
                  <a:pt x="16589" y="0"/>
                </a:moveTo>
                <a:cubicBezTo>
                  <a:pt x="19826" y="3882"/>
                  <a:pt x="21600" y="8777"/>
                  <a:pt x="21600" y="13833"/>
                </a:cubicBezTo>
                <a:cubicBezTo>
                  <a:pt x="21600" y="20500"/>
                  <a:pt x="18520" y="26794"/>
                  <a:pt x="13257" y="30886"/>
                </a:cubicBezTo>
                <a:lnTo>
                  <a:pt x="0" y="1383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39" name="Line 67"/>
          <p:cNvSpPr>
            <a:spLocks noChangeShapeType="1"/>
          </p:cNvSpPr>
          <p:nvPr/>
        </p:nvSpPr>
        <p:spPr bwMode="auto">
          <a:xfrm flipV="1">
            <a:off x="6953250" y="3733800"/>
            <a:ext cx="323850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0" name="Line 68"/>
          <p:cNvSpPr>
            <a:spLocks noChangeShapeType="1"/>
          </p:cNvSpPr>
          <p:nvPr/>
        </p:nvSpPr>
        <p:spPr bwMode="auto">
          <a:xfrm flipV="1">
            <a:off x="6667500" y="4718050"/>
            <a:ext cx="51435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1" name="Arc 69"/>
          <p:cNvSpPr>
            <a:spLocks/>
          </p:cNvSpPr>
          <p:nvPr/>
        </p:nvSpPr>
        <p:spPr bwMode="auto">
          <a:xfrm>
            <a:off x="5864225" y="3802063"/>
            <a:ext cx="1079500" cy="688975"/>
          </a:xfrm>
          <a:custGeom>
            <a:avLst/>
            <a:gdLst>
              <a:gd name="G0" fmla="+- 17525 0 0"/>
              <a:gd name="G1" fmla="+- 21600 0 0"/>
              <a:gd name="G2" fmla="+- 21600 0 0"/>
              <a:gd name="T0" fmla="*/ 0 w 34220"/>
              <a:gd name="T1" fmla="*/ 8974 h 21600"/>
              <a:gd name="T2" fmla="*/ 34220 w 34220"/>
              <a:gd name="T3" fmla="*/ 7895 h 21600"/>
              <a:gd name="T4" fmla="*/ 17525 w 342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20" h="21600" fill="none" extrusionOk="0">
                <a:moveTo>
                  <a:pt x="-1" y="8973"/>
                </a:moveTo>
                <a:cubicBezTo>
                  <a:pt x="4059" y="3339"/>
                  <a:pt x="10580" y="-1"/>
                  <a:pt x="17525" y="0"/>
                </a:cubicBezTo>
                <a:cubicBezTo>
                  <a:pt x="23991" y="0"/>
                  <a:pt x="30117" y="2896"/>
                  <a:pt x="34220" y="7894"/>
                </a:cubicBezTo>
              </a:path>
              <a:path w="34220" h="21600" stroke="0" extrusionOk="0">
                <a:moveTo>
                  <a:pt x="-1" y="8973"/>
                </a:moveTo>
                <a:cubicBezTo>
                  <a:pt x="4059" y="3339"/>
                  <a:pt x="10580" y="-1"/>
                  <a:pt x="17525" y="0"/>
                </a:cubicBezTo>
                <a:cubicBezTo>
                  <a:pt x="23991" y="0"/>
                  <a:pt x="30117" y="2896"/>
                  <a:pt x="34220" y="7894"/>
                </a:cubicBezTo>
                <a:lnTo>
                  <a:pt x="175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2" name="Arc 70"/>
          <p:cNvSpPr>
            <a:spLocks/>
          </p:cNvSpPr>
          <p:nvPr/>
        </p:nvSpPr>
        <p:spPr bwMode="auto">
          <a:xfrm>
            <a:off x="5845175" y="4335463"/>
            <a:ext cx="741363" cy="731837"/>
          </a:xfrm>
          <a:custGeom>
            <a:avLst/>
            <a:gdLst>
              <a:gd name="G0" fmla="+- 21600 0 0"/>
              <a:gd name="G1" fmla="+- 20988 0 0"/>
              <a:gd name="G2" fmla="+- 21600 0 0"/>
              <a:gd name="T0" fmla="*/ 26944 w 43200"/>
              <a:gd name="T1" fmla="*/ 60 h 42588"/>
              <a:gd name="T2" fmla="*/ 16494 w 43200"/>
              <a:gd name="T3" fmla="*/ 0 h 42588"/>
              <a:gd name="T4" fmla="*/ 21600 w 43200"/>
              <a:gd name="T5" fmla="*/ 20988 h 4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88" fill="none" extrusionOk="0">
                <a:moveTo>
                  <a:pt x="26944" y="59"/>
                </a:moveTo>
                <a:cubicBezTo>
                  <a:pt x="36508" y="2501"/>
                  <a:pt x="43200" y="11116"/>
                  <a:pt x="43200" y="20988"/>
                </a:cubicBezTo>
                <a:cubicBezTo>
                  <a:pt x="43200" y="32917"/>
                  <a:pt x="33529" y="42588"/>
                  <a:pt x="21600" y="42588"/>
                </a:cubicBezTo>
                <a:cubicBezTo>
                  <a:pt x="9670" y="42588"/>
                  <a:pt x="0" y="32917"/>
                  <a:pt x="0" y="20988"/>
                </a:cubicBezTo>
                <a:cubicBezTo>
                  <a:pt x="-1" y="11025"/>
                  <a:pt x="6813" y="2355"/>
                  <a:pt x="16494" y="0"/>
                </a:cubicBezTo>
              </a:path>
              <a:path w="43200" h="42588" stroke="0" extrusionOk="0">
                <a:moveTo>
                  <a:pt x="26944" y="59"/>
                </a:moveTo>
                <a:cubicBezTo>
                  <a:pt x="36508" y="2501"/>
                  <a:pt x="43200" y="11116"/>
                  <a:pt x="43200" y="20988"/>
                </a:cubicBezTo>
                <a:cubicBezTo>
                  <a:pt x="43200" y="32917"/>
                  <a:pt x="33529" y="42588"/>
                  <a:pt x="21600" y="42588"/>
                </a:cubicBezTo>
                <a:cubicBezTo>
                  <a:pt x="9670" y="42588"/>
                  <a:pt x="0" y="32917"/>
                  <a:pt x="0" y="20988"/>
                </a:cubicBezTo>
                <a:cubicBezTo>
                  <a:pt x="-1" y="11025"/>
                  <a:pt x="6813" y="2355"/>
                  <a:pt x="16494" y="0"/>
                </a:cubicBezTo>
                <a:lnTo>
                  <a:pt x="21600" y="2098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3" name="Freeform 71"/>
          <p:cNvSpPr>
            <a:spLocks/>
          </p:cNvSpPr>
          <p:nvPr/>
        </p:nvSpPr>
        <p:spPr bwMode="auto">
          <a:xfrm>
            <a:off x="6124575" y="4241800"/>
            <a:ext cx="190500" cy="1047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120" y="0"/>
              </a:cxn>
              <a:cxn ang="0">
                <a:pos x="120" y="66"/>
              </a:cxn>
            </a:cxnLst>
            <a:rect l="0" t="0" r="r" b="b"/>
            <a:pathLst>
              <a:path w="120" h="66">
                <a:moveTo>
                  <a:pt x="0" y="64"/>
                </a:moveTo>
                <a:lnTo>
                  <a:pt x="0" y="0"/>
                </a:lnTo>
                <a:lnTo>
                  <a:pt x="120" y="0"/>
                </a:lnTo>
                <a:lnTo>
                  <a:pt x="120" y="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4" name="Line 72"/>
          <p:cNvSpPr>
            <a:spLocks noChangeShapeType="1"/>
          </p:cNvSpPr>
          <p:nvPr/>
        </p:nvSpPr>
        <p:spPr bwMode="auto">
          <a:xfrm flipV="1">
            <a:off x="5724525" y="4067175"/>
            <a:ext cx="149225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5" name="Line 73"/>
          <p:cNvSpPr>
            <a:spLocks noChangeShapeType="1"/>
          </p:cNvSpPr>
          <p:nvPr/>
        </p:nvSpPr>
        <p:spPr bwMode="auto">
          <a:xfrm flipV="1">
            <a:off x="6121400" y="4238625"/>
            <a:ext cx="11112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493969" y="762000"/>
            <a:ext cx="7993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Sketch from multi-view drawing</a:t>
            </a:r>
          </a:p>
        </p:txBody>
      </p:sp>
    </p:spTree>
    <p:extLst>
      <p:ext uri="{BB962C8B-B14F-4D97-AF65-F5344CB8AC3E}">
        <p14:creationId xmlns:p14="http://schemas.microsoft.com/office/powerpoint/2010/main" val="34568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30" grpId="0" animBg="1"/>
      <p:bldP spid="79931" grpId="0" animBg="1"/>
      <p:bldP spid="79932" grpId="0" animBg="1"/>
      <p:bldP spid="79933" grpId="0" animBg="1"/>
      <p:bldP spid="79934" grpId="0" animBg="1"/>
      <p:bldP spid="79935" grpId="0" animBg="1"/>
      <p:bldP spid="79936" grpId="0" animBg="1"/>
      <p:bldP spid="79937" grpId="0" animBg="1"/>
      <p:bldP spid="79938" grpId="0" animBg="1"/>
      <p:bldP spid="79939" grpId="0" animBg="1"/>
      <p:bldP spid="79940" grpId="0" animBg="1"/>
      <p:bldP spid="79941" grpId="0" animBg="1"/>
      <p:bldP spid="79942" grpId="0" animBg="1"/>
      <p:bldP spid="79943" grpId="0" animBg="1"/>
      <p:bldP spid="79944" grpId="0" animBg="1"/>
      <p:bldP spid="799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0300C-89B6-47D8-A08D-177DBF15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69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Pictorial drawing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representation of an object showing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faces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single plane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represent an object in its realistic appearance.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Pictorial drawing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drawing by which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 of an object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expressed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dimensions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show the three faces (i.e.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height, width and depth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91164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BAAC9-9706-404F-B1FF-6526A117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5562600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BE309B-2A6D-451A-BFC3-5159CEC8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75"/>
            <a:ext cx="4714875" cy="3600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0E5646-0CDE-4CE9-882F-85ED28A9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032" y="1612363"/>
            <a:ext cx="4914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8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105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51054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378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429000"/>
            <a:ext cx="2466975" cy="327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92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8625"/>
            <a:ext cx="91154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20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04788"/>
            <a:ext cx="8524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57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74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391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74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8"/>
            <a:ext cx="37338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6196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002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314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2005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" y="3886200"/>
            <a:ext cx="48339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70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63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719139"/>
            <a:ext cx="69627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1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CAC862D-7E9E-4652-9A2A-DB9B5ACC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30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2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838200"/>
            <a:ext cx="74914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2966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23938"/>
            <a:ext cx="68199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24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70DB-D5D1-4806-AE14-4D833222D73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211497">
            <a:off x="1419402" y="3009899"/>
            <a:ext cx="6793738" cy="838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C00000"/>
                </a:solidFill>
              </a:rPr>
              <a:t>THE END!!</a:t>
            </a:r>
          </a:p>
        </p:txBody>
      </p:sp>
    </p:spTree>
    <p:extLst>
      <p:ext uri="{BB962C8B-B14F-4D97-AF65-F5344CB8AC3E}">
        <p14:creationId xmlns:p14="http://schemas.microsoft.com/office/powerpoint/2010/main" val="356267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spite of its advantage, pictorial drawing has the following limitations as compared to a multi-view drawing: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frequently has a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distorted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unreal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appearance of object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being represented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relatively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required more time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prepare pictorial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representation of an object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is difficult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give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dimensions.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1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Types of pictorial drawing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Pictorial drawing is divided into three classifications: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i. Axonometric  projection,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ii. Oblique projection, and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iii. Perspective or central projection. </a:t>
            </a:r>
          </a:p>
        </p:txBody>
      </p:sp>
    </p:spTree>
    <p:extLst>
      <p:ext uri="{BB962C8B-B14F-4D97-AF65-F5344CB8AC3E}">
        <p14:creationId xmlns:p14="http://schemas.microsoft.com/office/powerpoint/2010/main" val="414137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difference among the three projection 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types is illustrated pictorially as shown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9" t="44336" r="25549" b="12687"/>
          <a:stretch/>
        </p:blipFill>
        <p:spPr bwMode="auto">
          <a:xfrm>
            <a:off x="1371600" y="17526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7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1070</Words>
  <Application>Microsoft Office PowerPoint</Application>
  <PresentationFormat>On-screen Show (4:3)</PresentationFormat>
  <Paragraphs>284</Paragraphs>
  <Slides>62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Browallia New</vt:lpstr>
      <vt:lpstr>Calibri</vt:lpstr>
      <vt:lpstr>Symbol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this</cp:lastModifiedBy>
  <cp:revision>106</cp:revision>
  <dcterms:created xsi:type="dcterms:W3CDTF">2017-05-09T01:24:57Z</dcterms:created>
  <dcterms:modified xsi:type="dcterms:W3CDTF">2020-03-16T07:10:36Z</dcterms:modified>
</cp:coreProperties>
</file>